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509" r:id="rId2"/>
    <p:sldId id="491" r:id="rId3"/>
    <p:sldId id="481" r:id="rId4"/>
    <p:sldId id="489" r:id="rId5"/>
    <p:sldId id="482" r:id="rId6"/>
    <p:sldId id="514" r:id="rId7"/>
    <p:sldId id="510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479" r:id="rId21"/>
    <p:sldId id="484" r:id="rId22"/>
    <p:sldId id="506" r:id="rId23"/>
    <p:sldId id="507" r:id="rId24"/>
    <p:sldId id="508" r:id="rId25"/>
    <p:sldId id="483" r:id="rId26"/>
    <p:sldId id="476" r:id="rId27"/>
    <p:sldId id="477" r:id="rId28"/>
    <p:sldId id="511" r:id="rId29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82550" y="742950"/>
            <a:ext cx="6637338" cy="37338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9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3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microsoft.com/office/2007/relationships/hdphoto" Target="../media/hdphoto2.wdp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1.png"/><Relationship Id="rId26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30.png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jpeg"/><Relationship Id="rId20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microsoft.com/office/2007/relationships/hdphoto" Target="../media/hdphoto5.wdp"/><Relationship Id="rId5" Type="http://schemas.openxmlformats.org/officeDocument/2006/relationships/image" Target="../media/image26.jpeg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28" Type="http://schemas.microsoft.com/office/2007/relationships/hdphoto" Target="../media/hdphoto2.wdp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24.wmf"/><Relationship Id="rId9" Type="http://schemas.openxmlformats.org/officeDocument/2006/relationships/image" Target="../media/image13.jpeg"/><Relationship Id="rId14" Type="http://schemas.openxmlformats.org/officeDocument/2006/relationships/image" Target="../media/image25.png"/><Relationship Id="rId22" Type="http://schemas.microsoft.com/office/2007/relationships/hdphoto" Target="../media/hdphoto4.wdp"/><Relationship Id="rId27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3"/>
          <p:cNvSpPr>
            <a:spLocks noChangeArrowheads="1"/>
          </p:cNvSpPr>
          <p:nvPr/>
        </p:nvSpPr>
        <p:spPr bwMode="auto">
          <a:xfrm>
            <a:off x="283178" y="160867"/>
            <a:ext cx="3733800" cy="1016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System Networks Vietnam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Systems</a:t>
            </a:r>
            <a:r>
              <a:rPr lang="en-US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endParaRPr lang="en-US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itle 1"/>
          <p:cNvSpPr>
            <a:spLocks noGrp="1"/>
          </p:cNvSpPr>
          <p:nvPr>
            <p:ph type="ctrTitle" idx="4294967295"/>
          </p:nvPr>
        </p:nvSpPr>
        <p:spPr bwMode="auto">
          <a:xfrm>
            <a:off x="2209800" y="2130426"/>
            <a:ext cx="7772400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vi-VN" dirty="0" smtClean="0"/>
              <a:t>K</a:t>
            </a:r>
            <a:endParaRPr lang="vi-VN" altLang="vi-VN" dirty="0" smtClean="0"/>
          </a:p>
        </p:txBody>
      </p:sp>
      <p:sp>
        <p:nvSpPr>
          <p:cNvPr id="2052" name="Title 1"/>
          <p:cNvSpPr txBox="1">
            <a:spLocks/>
          </p:cNvSpPr>
          <p:nvPr/>
        </p:nvSpPr>
        <p:spPr bwMode="auto">
          <a:xfrm>
            <a:off x="1633538" y="2133601"/>
            <a:ext cx="8928100" cy="17303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kumimoji="1" lang="en-US" altLang="ja-JP" sz="3600" b="1" dirty="0" smtClean="0">
                <a:solidFill>
                  <a:schemeClr val="bg1"/>
                </a:solidFill>
                <a:ea typeface="MS PGothic" pitchFamily="34" charset="-128"/>
              </a:rPr>
              <a:t>OQC DIGITAL SYSTEM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D065C7-7AD1-4C6B-AAB3-A3051B4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12" y="3801319"/>
            <a:ext cx="2163490" cy="1364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1110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51110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172DF-B3B2-45E6-AF36-45C6306F7125}"/>
              </a:ext>
            </a:extLst>
          </p:cNvPr>
          <p:cNvSpPr/>
          <p:nvPr/>
        </p:nvSpPr>
        <p:spPr>
          <a:xfrm>
            <a:off x="6051320" y="1780296"/>
            <a:ext cx="5829476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barcode of Outer box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D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isplays Outer box OQC pick up: FA easy to control sample quantity OQC pick 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will remind OQC to pick up sample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time OQC pick up sample on system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Indicate pallet OQC pick up sample to eliminate finding and scan barcode many times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C42C3253-0E42-4D5E-AEB7-6E0AB0F8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824277"/>
            <a:ext cx="5828801" cy="947906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1mins*8 times/day=8 mins/day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98973256-4683-44CB-95C3-F5EA069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824277"/>
            <a:ext cx="6052223" cy="940450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8 mins/day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32CEE1-1FBE-4662-B287-D1D9561D97D0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pick up sample follow serial range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2BE522B-AF29-4A36-85E1-1FFDE077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9FF5F92-4B31-4B57-9CDE-1733FE52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F4C937-4419-4291-8AD4-6B17FCF469C5}"/>
              </a:ext>
            </a:extLst>
          </p:cNvPr>
          <p:cNvSpPr/>
          <p:nvPr/>
        </p:nvSpPr>
        <p:spPr>
          <a:xfrm>
            <a:off x="96218" y="1380581"/>
            <a:ext cx="5692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Access PSNV Portal to confirm Production result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DB5CB-8506-4DAD-9480-D764167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4" y="1730850"/>
            <a:ext cx="5419363" cy="1479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6D9C35-BAE5-483D-9283-0C0DF62484DB}"/>
              </a:ext>
            </a:extLst>
          </p:cNvPr>
          <p:cNvSpPr/>
          <p:nvPr/>
        </p:nvSpPr>
        <p:spPr>
          <a:xfrm rot="5400000">
            <a:off x="2933398" y="3079556"/>
            <a:ext cx="188438" cy="61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AF965B-BAD8-4069-8D4D-4ABBFCB5908C}"/>
              </a:ext>
            </a:extLst>
          </p:cNvPr>
          <p:cNvSpPr/>
          <p:nvPr/>
        </p:nvSpPr>
        <p:spPr>
          <a:xfrm>
            <a:off x="117584" y="3511539"/>
            <a:ext cx="5453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Divide serial range to pick up sample at Pallet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B4E16-7E19-4432-B54F-E9B2FA41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4" y="3804341"/>
            <a:ext cx="2072589" cy="13628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7CB39A-4E49-45F3-B343-01A150BC7F6B}"/>
              </a:ext>
            </a:extLst>
          </p:cNvPr>
          <p:cNvSpPr/>
          <p:nvPr/>
        </p:nvSpPr>
        <p:spPr>
          <a:xfrm>
            <a:off x="170101" y="5165765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outer box &amp; put indication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F5E6-3C66-4E8A-86BD-6B983EB1B5A3}"/>
              </a:ext>
            </a:extLst>
          </p:cNvPr>
          <p:cNvSpPr/>
          <p:nvPr/>
        </p:nvSpPr>
        <p:spPr>
          <a:xfrm>
            <a:off x="311204" y="3884988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3125D-966C-4677-99D4-C1335D5E892A}"/>
              </a:ext>
            </a:extLst>
          </p:cNvPr>
          <p:cNvSpPr/>
          <p:nvPr/>
        </p:nvSpPr>
        <p:spPr>
          <a:xfrm>
            <a:off x="3037796" y="5174911"/>
            <a:ext cx="2865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Pick up inner box &amp; put indication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68AEF-5AEE-43A1-8FAE-219E9715DC0E}"/>
              </a:ext>
            </a:extLst>
          </p:cNvPr>
          <p:cNvSpPr/>
          <p:nvPr/>
        </p:nvSpPr>
        <p:spPr>
          <a:xfrm>
            <a:off x="3187532" y="3871110"/>
            <a:ext cx="821177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DECT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EA88C-3B51-4CB1-9959-DD2106493FFD}"/>
              </a:ext>
            </a:extLst>
          </p:cNvPr>
          <p:cNvSpPr/>
          <p:nvPr/>
        </p:nvSpPr>
        <p:spPr>
          <a:xfrm>
            <a:off x="6092326" y="1402573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can be indicated: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C4215-D015-41FA-9EBA-7058067D4E70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012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9347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9347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63C05AB-D899-4F46-A3E6-B6DE67F6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45720" tIns="0" rIns="4572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30lots*10sec*2Outer boxes=10mins/day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A9A0FF4-D92E-474A-83CD-BAD24C7E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10 mins/day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59BE0-689B-4EAC-9132-10EEAF5A1B91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Reading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barcode Inner/Outer 1</a:t>
            </a:r>
            <a:r>
              <a:rPr lang="en-US" sz="1600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time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5025BCF-D50B-410F-BA2A-DEB655C0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84EC00B-5D7D-4C01-94AF-4909376ED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408E6-4452-4F43-BA98-1154DB38478F}"/>
              </a:ext>
            </a:extLst>
          </p:cNvPr>
          <p:cNvSpPr/>
          <p:nvPr/>
        </p:nvSpPr>
        <p:spPr>
          <a:xfrm>
            <a:off x="96218" y="1380581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of Outer box and Inner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CD60-D7B5-4AFC-A005-E93172D03D6D}"/>
              </a:ext>
            </a:extLst>
          </p:cNvPr>
          <p:cNvSpPr/>
          <p:nvPr/>
        </p:nvSpPr>
        <p:spPr>
          <a:xfrm>
            <a:off x="6092128" y="1417982"/>
            <a:ext cx="5659689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confirm Outer box includes which inner boxes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01D59-33B7-4B32-BFC7-416EECEF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399568" y="2631515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00A8F-8590-48E7-8136-A11BD664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4" b="44649"/>
          <a:stretch/>
        </p:blipFill>
        <p:spPr>
          <a:xfrm>
            <a:off x="6424053" y="2631514"/>
            <a:ext cx="5224437" cy="16317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53D8DBE9-9C27-4F2C-B761-7E8A0B19475E}"/>
              </a:ext>
            </a:extLst>
          </p:cNvPr>
          <p:cNvSpPr/>
          <p:nvPr/>
        </p:nvSpPr>
        <p:spPr>
          <a:xfrm>
            <a:off x="7888949" y="2684055"/>
            <a:ext cx="2130950" cy="179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46D2B-D68A-455D-856F-FD6E2150253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D8D88-53D5-47E1-8495-4D3FC8FD3F6D}"/>
              </a:ext>
            </a:extLst>
          </p:cNvPr>
          <p:cNvSpPr/>
          <p:nvPr/>
        </p:nvSpPr>
        <p:spPr>
          <a:xfrm>
            <a:off x="117584" y="1729809"/>
            <a:ext cx="5832177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Outer box includes how many inner box and which serial No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45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384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1838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4ED8631-7E9B-4801-AD81-17247168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150pcs*5sec*2 BD/BU=24mins/day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366FE-625E-4AF7-883C-5EADBB28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24 mins/day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23FE9-2165-4783-9DF7-B7C529CD0AC6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Weight 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check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en-US" b="1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st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offline at OQC to confirm accessory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185B1A4-0D83-4A2D-9B03-3ED0A8AA9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0C2228E-8155-4490-A6EA-5F70510C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71AB-4271-48D6-9CC1-963B248B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2200305"/>
            <a:ext cx="3557372" cy="2646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071D74-6D1E-49AE-B9EE-0EF8CBC26E43}"/>
              </a:ext>
            </a:extLst>
          </p:cNvPr>
          <p:cNvSpPr/>
          <p:nvPr/>
        </p:nvSpPr>
        <p:spPr>
          <a:xfrm>
            <a:off x="96218" y="1380581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1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(Control offline):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5E748-B1C8-44D3-9169-770534C454A4}"/>
              </a:ext>
            </a:extLst>
          </p:cNvPr>
          <p:cNvSpPr/>
          <p:nvPr/>
        </p:nvSpPr>
        <p:spPr>
          <a:xfrm>
            <a:off x="6012936" y="141068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weight check system to weight of inner box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3D313-7427-427B-9DBF-3BE69C7D631A}"/>
              </a:ext>
            </a:extLst>
          </p:cNvPr>
          <p:cNvGrpSpPr/>
          <p:nvPr/>
        </p:nvGrpSpPr>
        <p:grpSpPr>
          <a:xfrm>
            <a:off x="7338014" y="2771189"/>
            <a:ext cx="3177586" cy="2075973"/>
            <a:chOff x="7266700" y="1963644"/>
            <a:chExt cx="3557372" cy="26468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B98B3-AB53-490C-9106-BEBAA851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700" y="1963644"/>
              <a:ext cx="3557372" cy="2646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Multiplication Sign 1">
              <a:extLst>
                <a:ext uri="{FF2B5EF4-FFF2-40B4-BE49-F238E27FC236}">
                  <a16:creationId xmlns:a16="http://schemas.microsoft.com/office/drawing/2014/main" id="{EBB2E9E8-2B56-4AF7-9AD8-7D8D9CE29421}"/>
                </a:ext>
              </a:extLst>
            </p:cNvPr>
            <p:cNvSpPr/>
            <p:nvPr/>
          </p:nvSpPr>
          <p:spPr>
            <a:xfrm>
              <a:off x="7872995" y="2531444"/>
              <a:ext cx="2213811" cy="162667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010EF-ED43-4779-93BE-101EBD7D5CA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4F0D-8383-E426-80FA-434E1028516D}"/>
              </a:ext>
            </a:extLst>
          </p:cNvPr>
          <p:cNvSpPr/>
          <p:nvPr/>
        </p:nvSpPr>
        <p:spPr>
          <a:xfrm>
            <a:off x="6092326" y="1842598"/>
            <a:ext cx="5967626" cy="71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FA already applied weight check system: No need add this point  No need do weight check 1</a:t>
            </a:r>
            <a:r>
              <a:rPr lang="en-US" sz="1400" baseline="30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st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at 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37EE-7FFE-4419-96AB-221D725B71EC}"/>
              </a:ext>
            </a:extLst>
          </p:cNvPr>
          <p:cNvSpPr/>
          <p:nvPr/>
        </p:nvSpPr>
        <p:spPr>
          <a:xfrm>
            <a:off x="96218" y="1709466"/>
            <a:ext cx="5844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before un-packing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4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3138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5531384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D320D-9134-4232-8D13-9B387FF017C8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normal inspection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DD88119-787B-4DF4-8E6F-59C504F83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DE90083D-3FB3-47E8-ABE5-03C030BC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0E303E-F675-4ABD-B69A-0E40E8816725}"/>
              </a:ext>
            </a:extLst>
          </p:cNvPr>
          <p:cNvSpPr/>
          <p:nvPr/>
        </p:nvSpPr>
        <p:spPr>
          <a:xfrm>
            <a:off x="6082126" y="1910690"/>
            <a:ext cx="5970219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After OQC finish inspection  System indicate result of each serial No (In case NG will be indicated NG situation and reason NG)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confirm matching sample Q’ty with database to indicate changing situation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System alarm if inspect duplicated serial No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+ Save history of sample check  Can Traceability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Incase FA happen quality issue  How to indication on system (Prevent OQC judgment OK when FA happen NG)  How to return product of this lot?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C81AA-6CC5-4E5D-8DC4-346FEBBE8211}"/>
              </a:ext>
            </a:extLst>
          </p:cNvPr>
          <p:cNvSpPr/>
          <p:nvPr/>
        </p:nvSpPr>
        <p:spPr>
          <a:xfrm>
            <a:off x="6092128" y="1570382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0F26CD-D4B3-48B7-8DDE-60BF7C354C9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973805" y="2768540"/>
            <a:ext cx="0" cy="2077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66FE80-E3E8-42E1-B10B-FAF28F8F599D}"/>
              </a:ext>
            </a:extLst>
          </p:cNvPr>
          <p:cNvSpPr/>
          <p:nvPr/>
        </p:nvSpPr>
        <p:spPr>
          <a:xfrm>
            <a:off x="1270133" y="3121922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Appearance check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8D34F6-ED52-4FD0-A6B4-811FB891CAE1}"/>
              </a:ext>
            </a:extLst>
          </p:cNvPr>
          <p:cNvSpPr/>
          <p:nvPr/>
        </p:nvSpPr>
        <p:spPr>
          <a:xfrm>
            <a:off x="1270133" y="3998524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Function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CB08-21E0-4E16-BC62-EDB33B6D6F31}"/>
              </a:ext>
            </a:extLst>
          </p:cNvPr>
          <p:cNvSpPr/>
          <p:nvPr/>
        </p:nvSpPr>
        <p:spPr>
          <a:xfrm>
            <a:off x="1270133" y="2110650"/>
            <a:ext cx="3407344" cy="65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the number of samples to be taken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C1D2F-D3E6-45F2-9667-CA019D878C0E}"/>
              </a:ext>
            </a:extLst>
          </p:cNvPr>
          <p:cNvSpPr/>
          <p:nvPr/>
        </p:nvSpPr>
        <p:spPr>
          <a:xfrm>
            <a:off x="1270133" y="4846362"/>
            <a:ext cx="3407344" cy="713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Manual confirm sample Q’ty enough or not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4A8D83-B675-4FA0-9D1E-52331790178C}"/>
              </a:ext>
            </a:extLst>
          </p:cNvPr>
          <p:cNvSpPr/>
          <p:nvPr/>
        </p:nvSpPr>
        <p:spPr>
          <a:xfrm>
            <a:off x="290072" y="1607834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E15BBD-490E-4964-86E7-E96E9F6CEF57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251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BBB6A-2861-4106-A4A2-A04926F41734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Reliability inspection: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BC479E88-6A66-40DF-8E5C-F631DBA5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CC3EFD2-8186-4245-A0E5-C4DA1111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D78C67-F52B-4853-AC76-1481F2A025BA}"/>
              </a:ext>
            </a:extLst>
          </p:cNvPr>
          <p:cNvSpPr/>
          <p:nvPr/>
        </p:nvSpPr>
        <p:spPr>
          <a:xfrm>
            <a:off x="6022193" y="1830941"/>
            <a:ext cx="605222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Database about grouping series model need to check Characteristic, Reliability (Monthly)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System auto select model and remind to inspect: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Limit Q’ty of model to be suitable with OQC lead time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(For Ex: OQC can check 2pcs characteristic)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+ System default: After Reliability test  Normal inspection.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In case sample not yet checked normal  Will be alarm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In case happen Quality issue will be displayed NG situation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and after rework/repair  Change situation (Have history: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Main cause, action)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+ If the model only produced 1 time in a month  Need to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       indicate in inspection plan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A5D6B-5F18-45AB-9049-AA400F88E9BD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935705" y="2942097"/>
            <a:ext cx="0" cy="2871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5DE03-6A2A-4657-BD7A-28AE307FE358}"/>
              </a:ext>
            </a:extLst>
          </p:cNvPr>
          <p:cNvSpPr/>
          <p:nvPr/>
        </p:nvSpPr>
        <p:spPr>
          <a:xfrm>
            <a:off x="1232033" y="3266717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Basic function check: Power ON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8CBF4-BB78-4299-BDDD-5E76870B6635}"/>
              </a:ext>
            </a:extLst>
          </p:cNvPr>
          <p:cNvSpPr/>
          <p:nvPr/>
        </p:nvSpPr>
        <p:spPr>
          <a:xfrm>
            <a:off x="1232033" y="4143319"/>
            <a:ext cx="340734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Inspect: Characteristic, Specification, Reliability</a:t>
            </a:r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CAD0C3-CE5F-47AC-86B8-58E644F97B85}"/>
              </a:ext>
            </a:extLst>
          </p:cNvPr>
          <p:cNvSpPr/>
          <p:nvPr/>
        </p:nvSpPr>
        <p:spPr>
          <a:xfrm>
            <a:off x="1232033" y="2014145"/>
            <a:ext cx="3407344" cy="927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 checking plan of characteristic, specification, reliability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6051C-7C6A-467C-896C-C0C9B3EF961D}"/>
              </a:ext>
            </a:extLst>
          </p:cNvPr>
          <p:cNvSpPr/>
          <p:nvPr/>
        </p:nvSpPr>
        <p:spPr>
          <a:xfrm>
            <a:off x="1232033" y="4991157"/>
            <a:ext cx="3407344" cy="462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Full function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D85A-2B74-414B-A5C1-14D76C8CBF24}"/>
              </a:ext>
            </a:extLst>
          </p:cNvPr>
          <p:cNvSpPr/>
          <p:nvPr/>
        </p:nvSpPr>
        <p:spPr>
          <a:xfrm>
            <a:off x="6022193" y="1544133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link with Database sample Q’ty: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5FA44-7CAF-487E-A080-4ACA4EBF336F}"/>
              </a:ext>
            </a:extLst>
          </p:cNvPr>
          <p:cNvSpPr/>
          <p:nvPr/>
        </p:nvSpPr>
        <p:spPr>
          <a:xfrm>
            <a:off x="1232033" y="5813595"/>
            <a:ext cx="3407344" cy="691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Indicate result in OQC control sheet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79BA7-5647-449B-B4E3-7967EE66CB58}"/>
              </a:ext>
            </a:extLst>
          </p:cNvPr>
          <p:cNvSpPr/>
          <p:nvPr/>
        </p:nvSpPr>
        <p:spPr>
          <a:xfrm>
            <a:off x="197773" y="1521368"/>
            <a:ext cx="5659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inspection procedure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DFE0D-EEDA-4C70-A4A2-37F4B5F7ABED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9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87568" y="1469387"/>
            <a:ext cx="591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8B2A-5BD1-4D83-BB6C-EF71DEEB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2209082"/>
            <a:ext cx="5260178" cy="25199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547325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64105-15D9-4CEE-AF21-E4AA91C673AF}"/>
              </a:ext>
            </a:extLst>
          </p:cNvPr>
          <p:cNvSpPr/>
          <p:nvPr/>
        </p:nvSpPr>
        <p:spPr>
          <a:xfrm>
            <a:off x="6092326" y="2036337"/>
            <a:ext cx="5982089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OQC make master list product ingredients: Monitor, camera, wireless, charger…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can auto indicate ingredients must read barcode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system to confirm ingredients inside?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This process is re-packing: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to indicate set by set inspection result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 NG or OK ? Any problem happen ?What is next action ?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+ How this result link to total Judgment 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EAEE7-49C1-4483-BD7C-0EF4DE210A45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serial No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359B08-0DEC-4D5B-8D7E-F5385076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65EE400-C531-44A3-9231-2D75A4C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4F59-4505-434A-9320-B91098C45342}"/>
              </a:ext>
            </a:extLst>
          </p:cNvPr>
          <p:cNvSpPr/>
          <p:nvPr/>
        </p:nvSpPr>
        <p:spPr>
          <a:xfrm>
            <a:off x="5978335" y="1466116"/>
            <a:ext cx="598208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Product Inner to confirm correct S/N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6FEF3D-1CC0-412B-A49B-C867E4551C6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9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480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461FE-2788-4B77-9908-0D8C37AB518B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Weight check 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time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427D30-6822-4567-9E80-D34BB684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AA8205C-6F68-42A3-97A4-ACA29F86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6A369-8467-4360-88AB-31893AE1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2890708"/>
            <a:ext cx="3502127" cy="25101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15766-BCA5-4E1A-A3F2-4F367D7BAB2F}"/>
              </a:ext>
            </a:extLst>
          </p:cNvPr>
          <p:cNvSpPr/>
          <p:nvPr/>
        </p:nvSpPr>
        <p:spPr>
          <a:xfrm>
            <a:off x="173279" y="1521452"/>
            <a:ext cx="584428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To confirm full inner box after packing, compare weight check 1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&amp; 2</a:t>
            </a:r>
            <a:r>
              <a:rPr lang="en-US" sz="1400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 for judgment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4F198-6355-4998-BAFE-8BA46FB9BDAD}"/>
              </a:ext>
            </a:extLst>
          </p:cNvPr>
          <p:cNvSpPr/>
          <p:nvPr/>
        </p:nvSpPr>
        <p:spPr>
          <a:xfrm>
            <a:off x="6012936" y="1549400"/>
            <a:ext cx="6052222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Weight check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time: Auto link with weight check system of FA to compare weight of inner box and Judgment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FF7AB-F6E3-4959-A2A4-946DD476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35" y="2890708"/>
            <a:ext cx="2262868" cy="1621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FC4BF3-0DE2-465B-A99E-FE371F079C20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FAE8AD-3201-42C3-B2C0-15F0E4F09223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FD37-987D-4BF1-BB02-54706312EEEF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BCBEE0-2B41-47EB-B083-51F99DDC924A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05140-3621-42D4-B0C0-741794D12ED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C6AA-67A1-E02A-1431-FBE0305DDE18}"/>
              </a:ext>
            </a:extLst>
          </p:cNvPr>
          <p:cNvSpPr/>
          <p:nvPr/>
        </p:nvSpPr>
        <p:spPr>
          <a:xfrm>
            <a:off x="6022193" y="4755624"/>
            <a:ext cx="57396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 can detect if FA weight check system have trouble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52163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Reading barcode Inner/Outer 2</a:t>
            </a:r>
            <a:r>
              <a:rPr lang="en-US" b="1" baseline="300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time 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 to </a:t>
            </a:r>
            <a:r>
              <a:rPr 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Confirm </a:t>
            </a: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matching Outer box with inner box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978E0-54A7-47EE-9C6A-0F9CB451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1" y="2927042"/>
            <a:ext cx="5065213" cy="2785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5DEFC-E5AF-4836-9978-F28E02CA9D51}"/>
              </a:ext>
            </a:extLst>
          </p:cNvPr>
          <p:cNvSpPr/>
          <p:nvPr/>
        </p:nvSpPr>
        <p:spPr>
          <a:xfrm>
            <a:off x="6041756" y="1822198"/>
            <a:ext cx="556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Scan ID outer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Auto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link with FA weight check to compare Outer box &amp; inner 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AABC-80AA-4AA6-9D99-3A9B2A13E7A4}"/>
              </a:ext>
            </a:extLst>
          </p:cNvPr>
          <p:cNvSpPr/>
          <p:nvPr/>
        </p:nvSpPr>
        <p:spPr>
          <a:xfrm>
            <a:off x="172070" y="1420573"/>
            <a:ext cx="5844286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Reading barcode Outer &amp; Inner 2</a:t>
            </a:r>
            <a:r>
              <a:rPr lang="en-US" sz="1400" b="1" baseline="300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nd</a:t>
            </a: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Purpose: Ensure correct Outer box &amp; Inner box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BFA68-904B-4617-AB2D-4E98E1642732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link with FA weight check 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57F545-8F53-4D32-B1B5-E06827F6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927042"/>
            <a:ext cx="2261273" cy="15941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57B507-8DCA-4EFE-BEE4-B46EF1ECE184}"/>
              </a:ext>
            </a:extLst>
          </p:cNvPr>
          <p:cNvSpPr/>
          <p:nvPr/>
        </p:nvSpPr>
        <p:spPr>
          <a:xfrm>
            <a:off x="9702366" y="2890708"/>
            <a:ext cx="2266785" cy="162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weight check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A155C-1A52-4DE5-A1AA-385C9055F7BB}"/>
              </a:ext>
            </a:extLst>
          </p:cNvPr>
          <p:cNvSpPr/>
          <p:nvPr/>
        </p:nvSpPr>
        <p:spPr>
          <a:xfrm>
            <a:off x="8412702" y="3514245"/>
            <a:ext cx="128503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45241-6D77-4662-A053-3B35F147C7C2}"/>
              </a:ext>
            </a:extLst>
          </p:cNvPr>
          <p:cNvCxnSpPr>
            <a:cxnSpLocks/>
          </p:cNvCxnSpPr>
          <p:nvPr/>
        </p:nvCxnSpPr>
        <p:spPr>
          <a:xfrm>
            <a:off x="8566584" y="3484301"/>
            <a:ext cx="1020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30467C-E7FD-4BBE-B9BB-D5F2CCB96C82}"/>
              </a:ext>
            </a:extLst>
          </p:cNvPr>
          <p:cNvCxnSpPr>
            <a:cxnSpLocks/>
          </p:cNvCxnSpPr>
          <p:nvPr/>
        </p:nvCxnSpPr>
        <p:spPr>
          <a:xfrm flipH="1">
            <a:off x="8600712" y="3966902"/>
            <a:ext cx="9520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FF1FE-8D07-474C-8C0C-E6BE1F5932EF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BDD6EEF-5E14-49CF-B8B1-0CAABCA78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4FD91E45-8577-41BF-922F-C6136FC5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4CBE87-5390-4658-A616-63CEB674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8E56EB8-6861-45FD-BF27-DE1676E6A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10 mins/day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Record OQC inspection check sheet and report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4F68425-93FE-4C23-91FE-9ADD7BD84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4EBD8A-6E3B-45DE-8E14-1E352EFD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8FCF6-6E77-4091-9D57-B104143E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238446"/>
            <a:ext cx="2314064" cy="1421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76405-F429-4063-8F64-A5773638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" y="4223303"/>
            <a:ext cx="4203645" cy="13348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7F5629-3C4E-4733-9298-908A2C86D433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System auto output: Production Q’ty, Serial range, FA line, Production date, OQC sample serial No, Inspection date, Sample Q’ty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When reading barcode to start inspection : System link and open OQC check sheet. Then OQC check 1pc complete and indicate OK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Link to system for inspection result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F4817-2486-4AC5-B69B-91F151B31C44}"/>
              </a:ext>
            </a:extLst>
          </p:cNvPr>
          <p:cNvSpPr/>
          <p:nvPr/>
        </p:nvSpPr>
        <p:spPr>
          <a:xfrm>
            <a:off x="6016356" y="1466116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output OQC inspection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670CC-2D5F-44FE-A141-9D51E7584696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B3B35-C351-489C-B558-ECB6DF45C643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making OQC inspection check sheet: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48A40-3900-4941-B4B9-E0614036B5A3}"/>
              </a:ext>
            </a:extLst>
          </p:cNvPr>
          <p:cNvSpPr/>
          <p:nvPr/>
        </p:nvSpPr>
        <p:spPr>
          <a:xfrm>
            <a:off x="138773" y="3793716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Manual input summary OQC inspection result: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F6B1-4A48-4092-8656-F0AC5197423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17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2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C9CC4B-0528-4662-A66A-8E561649778C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Current chop stamp procedure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E006BB3-EFBE-4958-8CC7-BD58C507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799"/>
            <a:ext cx="6052223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9425EEF-B41F-4437-A523-8AEDB5FA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799"/>
            <a:ext cx="5844286" cy="46458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7FD01FF-7EBD-477D-9CF8-65AF7976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923479"/>
            <a:ext cx="5828801" cy="848704"/>
          </a:xfrm>
          <a:prstGeom prst="roundRect">
            <a:avLst>
              <a:gd name="adj" fmla="val 2061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DP/</a:t>
            </a:r>
            <a:r>
              <a:rPr lang="en-US" sz="1600" dirty="0" err="1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Dect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480 mins/day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MW/TV/PJ/SB/PAPVN: 480mins/day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20F035A-FFAE-45F1-B2E9-CB169321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923479"/>
            <a:ext cx="6052223" cy="841248"/>
          </a:xfrm>
          <a:prstGeom prst="roundRect">
            <a:avLst>
              <a:gd name="adj" fmla="val 1869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Save time: 960 mins/day ~ 2pax 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629547B-60FF-4156-BECC-857B8010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219D5AA-3467-4369-B82F-B5430E4D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ACE0-EC18-40AE-B660-F040062E5D78}"/>
              </a:ext>
            </a:extLst>
          </p:cNvPr>
          <p:cNvSpPr/>
          <p:nvPr/>
        </p:nvSpPr>
        <p:spPr>
          <a:xfrm>
            <a:off x="6016356" y="1845772"/>
            <a:ext cx="5671147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Judgment lot on system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 All sections can understand lot situation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Eliminate physical chop 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How system link with ID pallet station or how to prevent production move to SCM without OQC approval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52223-16A2-4BC1-A78F-A0248ABE37B1}"/>
              </a:ext>
            </a:extLst>
          </p:cNvPr>
          <p:cNvSpPr/>
          <p:nvPr/>
        </p:nvSpPr>
        <p:spPr>
          <a:xfrm>
            <a:off x="6049654" y="1520242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auto indicate judgment lot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9E66B-DCB7-42EE-8DA1-588CA48DCB2D}"/>
              </a:ext>
            </a:extLst>
          </p:cNvPr>
          <p:cNvSpPr/>
          <p:nvPr/>
        </p:nvSpPr>
        <p:spPr>
          <a:xfrm>
            <a:off x="138773" y="1437385"/>
            <a:ext cx="584428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Current situation: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D11CB-1A32-460C-B01B-F3934118EBB7}"/>
              </a:ext>
            </a:extLst>
          </p:cNvPr>
          <p:cNvSpPr/>
          <p:nvPr/>
        </p:nvSpPr>
        <p:spPr>
          <a:xfrm>
            <a:off x="225342" y="1816913"/>
            <a:ext cx="56711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Finding pallet to confirm correct model, Q’ty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CCF3E-CF39-4BE2-819A-37E0DDC148B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1956983" y="2699545"/>
            <a:ext cx="2420567" cy="1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CB6E-04F9-4C8D-8191-2749C523A267}"/>
              </a:ext>
            </a:extLst>
          </p:cNvPr>
          <p:cNvSpPr/>
          <p:nvPr/>
        </p:nvSpPr>
        <p:spPr>
          <a:xfrm>
            <a:off x="171800" y="3032104"/>
            <a:ext cx="1785183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 ID Pallet &amp; S/N carton box by excel file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AC68F6-5792-457A-B6EA-384C89E5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0" y="3579337"/>
            <a:ext cx="1785183" cy="133917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FCF41E-657E-4478-B1CF-557679F1D3B7}"/>
              </a:ext>
            </a:extLst>
          </p:cNvPr>
          <p:cNvSpPr/>
          <p:nvPr/>
        </p:nvSpPr>
        <p:spPr>
          <a:xfrm>
            <a:off x="171800" y="2466429"/>
            <a:ext cx="1785183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AA0E15-A5E8-42A3-BC09-06013989D9BD}"/>
              </a:ext>
            </a:extLst>
          </p:cNvPr>
          <p:cNvSpPr/>
          <p:nvPr/>
        </p:nvSpPr>
        <p:spPr>
          <a:xfrm>
            <a:off x="2157283" y="2466426"/>
            <a:ext cx="2023967" cy="466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BE387-C2B3-4CCD-BB89-ED4AAB5B81D7}"/>
              </a:ext>
            </a:extLst>
          </p:cNvPr>
          <p:cNvSpPr/>
          <p:nvPr/>
        </p:nvSpPr>
        <p:spPr>
          <a:xfrm>
            <a:off x="2157285" y="3032104"/>
            <a:ext cx="2023966" cy="4323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Find all same model, production date, line, shift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A258B5-2F69-48D0-A08D-117302FA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" b="17782"/>
          <a:stretch/>
        </p:blipFill>
        <p:spPr>
          <a:xfrm>
            <a:off x="2157283" y="3606990"/>
            <a:ext cx="2023967" cy="131151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C28633-47CE-47FE-B6F1-9586672A2EA1}"/>
              </a:ext>
            </a:extLst>
          </p:cNvPr>
          <p:cNvSpPr/>
          <p:nvPr/>
        </p:nvSpPr>
        <p:spPr>
          <a:xfrm>
            <a:off x="4377550" y="2487264"/>
            <a:ext cx="1493538" cy="445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37EC7-AA72-40A1-882B-D5D36875D86C}"/>
              </a:ext>
            </a:extLst>
          </p:cNvPr>
          <p:cNvGrpSpPr/>
          <p:nvPr/>
        </p:nvGrpSpPr>
        <p:grpSpPr>
          <a:xfrm>
            <a:off x="4534637" y="3618199"/>
            <a:ext cx="1259771" cy="1261807"/>
            <a:chOff x="10464754" y="5117851"/>
            <a:chExt cx="481303" cy="4860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D6AE6B-E02D-4FAB-8C8D-22C4DB93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54" y="5117851"/>
              <a:ext cx="481303" cy="486024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8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Text Box 114">
              <a:extLst>
                <a:ext uri="{FF2B5EF4-FFF2-40B4-BE49-F238E27FC236}">
                  <a16:creationId xmlns:a16="http://schemas.microsoft.com/office/drawing/2014/main" id="{FB5208F2-9F99-4A3C-9BB1-F8BBB6A8D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064" y="5455649"/>
              <a:ext cx="309396" cy="10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Line 115">
              <a:extLst>
                <a:ext uri="{FF2B5EF4-FFF2-40B4-BE49-F238E27FC236}">
                  <a16:creationId xmlns:a16="http://schemas.microsoft.com/office/drawing/2014/main" id="{D7110113-D65E-4881-9705-DA1F128D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291129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" name="Line 116">
              <a:extLst>
                <a:ext uri="{FF2B5EF4-FFF2-40B4-BE49-F238E27FC236}">
                  <a16:creationId xmlns:a16="http://schemas.microsoft.com/office/drawing/2014/main" id="{8CC8C078-3629-4111-93F7-D728F27C5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0666" y="5434823"/>
              <a:ext cx="453459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" name="Text Box 117">
              <a:extLst>
                <a:ext uri="{FF2B5EF4-FFF2-40B4-BE49-F238E27FC236}">
                  <a16:creationId xmlns:a16="http://schemas.microsoft.com/office/drawing/2014/main" id="{1A726F77-CB0A-4437-B92D-C26B8BBE4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058" y="5144076"/>
              <a:ext cx="469067" cy="1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OK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Text Box 119">
              <a:extLst>
                <a:ext uri="{FF2B5EF4-FFF2-40B4-BE49-F238E27FC236}">
                  <a16:creationId xmlns:a16="http://schemas.microsoft.com/office/drawing/2014/main" id="{79CD3085-A453-42E2-BF57-1C843DF11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2418" y="5313771"/>
              <a:ext cx="425710" cy="9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/>
                </a:rPr>
                <a:t>  DD-MM-YY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6F6C8-08E4-432E-81C7-A2CE493802CC}"/>
              </a:ext>
            </a:extLst>
          </p:cNvPr>
          <p:cNvSpPr/>
          <p:nvPr/>
        </p:nvSpPr>
        <p:spPr>
          <a:xfrm>
            <a:off x="4377550" y="3028392"/>
            <a:ext cx="1486759" cy="4360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Chop stamp on Pallet sheet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29BBD-ECD7-456B-9104-00D448CBABC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18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1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C84F85-EB42-4305-97FE-E1B802979FFA}"/>
              </a:ext>
            </a:extLst>
          </p:cNvPr>
          <p:cNvCxnSpPr>
            <a:cxnSpLocks/>
          </p:cNvCxnSpPr>
          <p:nvPr/>
        </p:nvCxnSpPr>
        <p:spPr>
          <a:xfrm>
            <a:off x="9669385" y="1620315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310C177-A9E2-4605-9A69-D33EF9590CEC}"/>
              </a:ext>
            </a:extLst>
          </p:cNvPr>
          <p:cNvCxnSpPr>
            <a:cxnSpLocks/>
          </p:cNvCxnSpPr>
          <p:nvPr/>
        </p:nvCxnSpPr>
        <p:spPr>
          <a:xfrm>
            <a:off x="9389446" y="1625747"/>
            <a:ext cx="34050" cy="41860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99C17F-A959-4603-AA6F-BA71EAA1E4FF}"/>
              </a:ext>
            </a:extLst>
          </p:cNvPr>
          <p:cNvCxnSpPr>
            <a:cxnSpLocks/>
          </p:cNvCxnSpPr>
          <p:nvPr/>
        </p:nvCxnSpPr>
        <p:spPr>
          <a:xfrm>
            <a:off x="6600205" y="1638528"/>
            <a:ext cx="16395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4D7CF8E-71FC-4D11-93AE-F8C3B3788378}"/>
              </a:ext>
            </a:extLst>
          </p:cNvPr>
          <p:cNvCxnSpPr>
            <a:cxnSpLocks/>
          </p:cNvCxnSpPr>
          <p:nvPr/>
        </p:nvCxnSpPr>
        <p:spPr>
          <a:xfrm>
            <a:off x="6901636" y="1633135"/>
            <a:ext cx="14724" cy="41786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20424-345D-4899-A529-81CBFD3ABF1C}"/>
              </a:ext>
            </a:extLst>
          </p:cNvPr>
          <p:cNvCxnSpPr>
            <a:cxnSpLocks/>
          </p:cNvCxnSpPr>
          <p:nvPr/>
        </p:nvCxnSpPr>
        <p:spPr>
          <a:xfrm>
            <a:off x="3453044" y="1654793"/>
            <a:ext cx="0" cy="41431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1D1AB-F6B1-4157-9D0B-5BF3EB4F523E}"/>
              </a:ext>
            </a:extLst>
          </p:cNvPr>
          <p:cNvCxnSpPr/>
          <p:nvPr/>
        </p:nvCxnSpPr>
        <p:spPr>
          <a:xfrm>
            <a:off x="3807903" y="1654793"/>
            <a:ext cx="0" cy="41678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AE5DBA-1B32-474F-A8F3-7369D45CD123}"/>
              </a:ext>
            </a:extLst>
          </p:cNvPr>
          <p:cNvSpPr/>
          <p:nvPr/>
        </p:nvSpPr>
        <p:spPr>
          <a:xfrm>
            <a:off x="6875552" y="732980"/>
            <a:ext cx="2494286" cy="1230542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OQC: Loss time to find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chop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stamp.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loss of time to check stamps by a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ppearance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check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2AF4FE0-5971-45A5-BA6F-A99A7270C226}"/>
              </a:ext>
            </a:extLst>
          </p:cNvPr>
          <p:cNvSpPr/>
          <p:nvPr/>
        </p:nvSpPr>
        <p:spPr>
          <a:xfrm>
            <a:off x="497510" y="684135"/>
            <a:ext cx="2954839" cy="1260579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OQC manual control when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picking up samples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FA does not control quantity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of OQC pick-up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</a:t>
            </a: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shipment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priority</a:t>
            </a:r>
            <a:endParaRPr lang="en-GB" sz="14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Right Arrow 37">
            <a:extLst>
              <a:ext uri="{FF2B5EF4-FFF2-40B4-BE49-F238E27FC236}">
                <a16:creationId xmlns:a16="http://schemas.microsoft.com/office/drawing/2014/main" id="{6DB9CB57-A423-4768-8639-D1EBE68A442E}"/>
              </a:ext>
            </a:extLst>
          </p:cNvPr>
          <p:cNvSpPr/>
          <p:nvPr/>
        </p:nvSpPr>
        <p:spPr>
          <a:xfrm>
            <a:off x="3529824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F8D2AA-3694-46A9-B956-D45D2B55D4E9}"/>
              </a:ext>
            </a:extLst>
          </p:cNvPr>
          <p:cNvSpPr/>
          <p:nvPr/>
        </p:nvSpPr>
        <p:spPr>
          <a:xfrm>
            <a:off x="3763089" y="715205"/>
            <a:ext cx="2876282" cy="1226591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control weight check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OQC result not </a:t>
            </a:r>
            <a:r>
              <a:rPr lang="en-GB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timely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Each </a:t>
            </a: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step is </a:t>
            </a:r>
            <a:r>
              <a:rPr lang="en-US" sz="14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an independent, easy-skip process</a:t>
            </a:r>
            <a:endParaRPr lang="en-GB" sz="1400" dirty="0" smtClean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Manual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make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report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2016D10-45EA-41C3-9D29-F78251047E48}"/>
              </a:ext>
            </a:extLst>
          </p:cNvPr>
          <p:cNvSpPr/>
          <p:nvPr/>
        </p:nvSpPr>
        <p:spPr>
          <a:xfrm>
            <a:off x="9669385" y="715205"/>
            <a:ext cx="2502600" cy="1228796"/>
          </a:xfrm>
          <a:prstGeom prst="rect">
            <a:avLst/>
          </a:prstGeom>
          <a:noFill/>
          <a:ln w="19050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 loss of time to confirm OQC inspection result to input WMS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5777A4-61F1-445D-ADFF-100A826C24E4}"/>
              </a:ext>
            </a:extLst>
          </p:cNvPr>
          <p:cNvGrpSpPr/>
          <p:nvPr/>
        </p:nvGrpSpPr>
        <p:grpSpPr>
          <a:xfrm>
            <a:off x="7512040" y="3404387"/>
            <a:ext cx="1310651" cy="903977"/>
            <a:chOff x="5326681" y="3676724"/>
            <a:chExt cx="1234693" cy="86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35CC6E-D8B1-4B14-B87C-D51517B7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681" y="3676724"/>
              <a:ext cx="1234693" cy="869006"/>
            </a:xfrm>
            <a:prstGeom prst="rect">
              <a:avLst/>
            </a:prstGeom>
          </p:spPr>
        </p:pic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36CC7FA-5A2A-4412-B5F9-B9844F6AE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72" y="3981747"/>
              <a:ext cx="1157140" cy="28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4484190" y="3343713"/>
            <a:ext cx="1260439" cy="926728"/>
            <a:chOff x="5276678" y="3672650"/>
            <a:chExt cx="1343824" cy="9410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504" y="3672650"/>
              <a:ext cx="1336998" cy="941010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678" y="3918526"/>
              <a:ext cx="1259194" cy="53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</a:t>
              </a:r>
              <a:r>
                <a:rPr lang="en-GB" altLang="en-US" sz="14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OQC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A6E6C-4051-4742-BC75-84718A2FC629}"/>
              </a:ext>
            </a:extLst>
          </p:cNvPr>
          <p:cNvCxnSpPr>
            <a:cxnSpLocks/>
          </p:cNvCxnSpPr>
          <p:nvPr/>
        </p:nvCxnSpPr>
        <p:spPr>
          <a:xfrm flipH="1">
            <a:off x="5137590" y="4378178"/>
            <a:ext cx="0" cy="38966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7D21DE-6514-43E9-A9AB-13F924A283FE}"/>
              </a:ext>
            </a:extLst>
          </p:cNvPr>
          <p:cNvGrpSpPr/>
          <p:nvPr/>
        </p:nvGrpSpPr>
        <p:grpSpPr>
          <a:xfrm>
            <a:off x="10204055" y="4397663"/>
            <a:ext cx="1799293" cy="930897"/>
            <a:chOff x="-7381889" y="6628290"/>
            <a:chExt cx="2814349" cy="2516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F26FDE-B256-4BC0-8B72-8524522B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6628290"/>
              <a:ext cx="901746" cy="7874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2A3DBD-08B8-49C5-9C05-A65A921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7492937"/>
              <a:ext cx="901746" cy="7874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F5C5A0-4A2D-4A08-8E29-6D9D1B37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81889" y="8357584"/>
              <a:ext cx="901746" cy="7874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7495D95-A6B3-4B66-B7D4-1E3910AF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6628290"/>
              <a:ext cx="901746" cy="7874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D8D243-38BD-42EF-9262-AE0BC0CC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7492937"/>
              <a:ext cx="901746" cy="7874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3213ED-94B3-4856-8ACB-7B318EE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30688" y="8357584"/>
              <a:ext cx="901746" cy="7874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FDAC3D4-846C-48DD-BDAE-6A5317C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6628290"/>
              <a:ext cx="901746" cy="7874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2DBC108-D37B-413D-B43B-33ACB879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7492937"/>
              <a:ext cx="901746" cy="7874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446683-BC4B-4E59-81DA-3A26CB18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69286" y="8357584"/>
              <a:ext cx="901746" cy="78744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998AF-D73F-44E8-AE33-D1F4D8D30C6D}"/>
              </a:ext>
            </a:extLst>
          </p:cNvPr>
          <p:cNvSpPr/>
          <p:nvPr/>
        </p:nvSpPr>
        <p:spPr>
          <a:xfrm>
            <a:off x="10143204" y="4359923"/>
            <a:ext cx="1860144" cy="102839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981B4C-22AC-4A5A-A466-0B9D35036636}"/>
              </a:ext>
            </a:extLst>
          </p:cNvPr>
          <p:cNvSpPr/>
          <p:nvPr/>
        </p:nvSpPr>
        <p:spPr>
          <a:xfrm>
            <a:off x="9994133" y="4277105"/>
            <a:ext cx="2123342" cy="42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5656509" y="4647066"/>
            <a:ext cx="1079973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create Pallet 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1323267" y="3371141"/>
            <a:ext cx="1274555" cy="923838"/>
            <a:chOff x="5236217" y="3506366"/>
            <a:chExt cx="1336998" cy="94101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217" y="3506366"/>
              <a:ext cx="1336998" cy="941010"/>
            </a:xfrm>
            <a:prstGeom prst="rect">
              <a:avLst/>
            </a:prstGeom>
          </p:spPr>
        </p:pic>
        <p:sp>
          <p:nvSpPr>
            <p:cNvPr id="7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548" y="3616422"/>
              <a:ext cx="1090716" cy="734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Weight </a:t>
              </a:r>
              <a:r>
                <a:rPr lang="en-US" altLang="en-US" sz="14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 </a:t>
              </a:r>
              <a:endParaRPr lang="en-GB" altLang="en-US" sz="1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2093921" y="2787787"/>
            <a:ext cx="153082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sample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D6E7DF-FF23-45A0-BCDF-826C4ADA3A1D}"/>
              </a:ext>
            </a:extLst>
          </p:cNvPr>
          <p:cNvSpPr/>
          <p:nvPr/>
        </p:nvSpPr>
        <p:spPr>
          <a:xfrm>
            <a:off x="3964208" y="4389157"/>
            <a:ext cx="147392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Return sample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5771535" y="5115264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8386899" y="4622285"/>
            <a:ext cx="121768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 In/Out location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96AAA05-F5DD-49BF-9E0A-03F1AD2C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9" r="2393"/>
          <a:stretch/>
        </p:blipFill>
        <p:spPr>
          <a:xfrm>
            <a:off x="7297761" y="2214874"/>
            <a:ext cx="1968142" cy="9149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6EFF795-7451-4B15-BFD6-C73E3F2A9AFE}"/>
              </a:ext>
            </a:extLst>
          </p:cNvPr>
          <p:cNvSpPr/>
          <p:nvPr/>
        </p:nvSpPr>
        <p:spPr>
          <a:xfrm>
            <a:off x="5521457" y="2205557"/>
            <a:ext cx="1919127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OQC inspection result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89371-6465-4748-B287-07D91B8FC96C}"/>
              </a:ext>
            </a:extLst>
          </p:cNvPr>
          <p:cNvSpPr/>
          <p:nvPr/>
        </p:nvSpPr>
        <p:spPr>
          <a:xfrm>
            <a:off x="5142510" y="2746263"/>
            <a:ext cx="1405259" cy="79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</a:t>
            </a:r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Judgement all lot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2712049" y="3841087"/>
            <a:ext cx="1474301" cy="602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>
            <a:off x="5820414" y="2678726"/>
            <a:ext cx="1370094" cy="1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5CE6BD-DEFC-4ECB-8931-CB598682C8D6}"/>
              </a:ext>
            </a:extLst>
          </p:cNvPr>
          <p:cNvSpPr/>
          <p:nvPr/>
        </p:nvSpPr>
        <p:spPr>
          <a:xfrm>
            <a:off x="526920" y="2115555"/>
            <a:ext cx="11532867" cy="36042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D95396E-7E06-4D43-92B8-D848A074C569}"/>
              </a:ext>
            </a:extLst>
          </p:cNvPr>
          <p:cNvGrpSpPr/>
          <p:nvPr/>
        </p:nvGrpSpPr>
        <p:grpSpPr>
          <a:xfrm>
            <a:off x="98671" y="426584"/>
            <a:ext cx="341194" cy="1515212"/>
            <a:chOff x="125861" y="1022737"/>
            <a:chExt cx="270733" cy="80242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A67911-EC56-45B9-B0EB-10BA7A9F1EE5}"/>
                </a:ext>
              </a:extLst>
            </p:cNvPr>
            <p:cNvSpPr/>
            <p:nvPr/>
          </p:nvSpPr>
          <p:spPr>
            <a:xfrm>
              <a:off x="125861" y="1022737"/>
              <a:ext cx="270733" cy="8024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60BF70-ADBF-4119-96D5-871C0996E855}"/>
                </a:ext>
              </a:extLst>
            </p:cNvPr>
            <p:cNvSpPr/>
            <p:nvPr/>
          </p:nvSpPr>
          <p:spPr>
            <a:xfrm rot="16200000">
              <a:off x="-122630" y="1349768"/>
              <a:ext cx="794476" cy="1483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CURRENT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DE44CF-CD68-4625-9FEB-ACF6817F92A3}"/>
              </a:ext>
            </a:extLst>
          </p:cNvPr>
          <p:cNvGrpSpPr/>
          <p:nvPr/>
        </p:nvGrpSpPr>
        <p:grpSpPr>
          <a:xfrm>
            <a:off x="82308" y="2115556"/>
            <a:ext cx="370945" cy="3616538"/>
            <a:chOff x="120787" y="1020897"/>
            <a:chExt cx="241858" cy="80363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A200BDB-055D-4443-A00C-B89288F1719E}"/>
                </a:ext>
              </a:extLst>
            </p:cNvPr>
            <p:cNvSpPr/>
            <p:nvPr/>
          </p:nvSpPr>
          <p:spPr>
            <a:xfrm>
              <a:off x="120787" y="1020897"/>
              <a:ext cx="241858" cy="803634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44B5AC-D10E-484A-A8AA-D74774949688}"/>
                </a:ext>
              </a:extLst>
            </p:cNvPr>
            <p:cNvSpPr/>
            <p:nvPr/>
          </p:nvSpPr>
          <p:spPr>
            <a:xfrm rot="16200000">
              <a:off x="-156141" y="1358283"/>
              <a:ext cx="794476" cy="1325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NEW SYSTEM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776B3-0837-4E15-BB5D-EDBDDAB7906F}"/>
              </a:ext>
            </a:extLst>
          </p:cNvPr>
          <p:cNvGrpSpPr/>
          <p:nvPr/>
        </p:nvGrpSpPr>
        <p:grpSpPr>
          <a:xfrm>
            <a:off x="73684" y="5801421"/>
            <a:ext cx="345609" cy="998522"/>
            <a:chOff x="120787" y="1022737"/>
            <a:chExt cx="241858" cy="802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68518B9-FA58-468E-9AA3-3FBF70C2EE8F}"/>
                </a:ext>
              </a:extLst>
            </p:cNvPr>
            <p:cNvSpPr/>
            <p:nvPr/>
          </p:nvSpPr>
          <p:spPr>
            <a:xfrm>
              <a:off x="120787" y="1022737"/>
              <a:ext cx="241858" cy="802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655D9E-5C58-45FB-96C4-0B1DCA7C2598}"/>
                </a:ext>
              </a:extLst>
            </p:cNvPr>
            <p:cNvSpPr/>
            <p:nvPr/>
          </p:nvSpPr>
          <p:spPr>
            <a:xfrm rot="16200000">
              <a:off x="-144848" y="1359332"/>
              <a:ext cx="794476" cy="12923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GB" sz="1200" b="1" dirty="0">
                  <a:latin typeface="Meiryo" panose="020B0604030504040204" pitchFamily="34" charset="-128"/>
                  <a:ea typeface="Meiryo" panose="020B0604030504040204" pitchFamily="34" charset="-128"/>
                  <a:cs typeface="Tahoma" panose="020B0604030504040204" pitchFamily="34" charset="0"/>
                </a:rPr>
                <a:t>AFTER</a:t>
              </a:r>
            </a:p>
          </p:txBody>
        </p:sp>
      </p:grpSp>
      <p:sp>
        <p:nvSpPr>
          <p:cNvPr id="103" name="Right Arrow 37">
            <a:extLst>
              <a:ext uri="{FF2B5EF4-FFF2-40B4-BE49-F238E27FC236}">
                <a16:creationId xmlns:a16="http://schemas.microsoft.com/office/drawing/2014/main" id="{F636B9DA-625F-4587-911C-4ED28CFBCED9}"/>
              </a:ext>
            </a:extLst>
          </p:cNvPr>
          <p:cNvSpPr/>
          <p:nvPr/>
        </p:nvSpPr>
        <p:spPr>
          <a:xfrm>
            <a:off x="6659461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8" name="Right Arrow 37">
            <a:extLst>
              <a:ext uri="{FF2B5EF4-FFF2-40B4-BE49-F238E27FC236}">
                <a16:creationId xmlns:a16="http://schemas.microsoft.com/office/drawing/2014/main" id="{0D5ED0F8-9EDA-43EE-B327-00D4AB7181A2}"/>
              </a:ext>
            </a:extLst>
          </p:cNvPr>
          <p:cNvSpPr/>
          <p:nvPr/>
        </p:nvSpPr>
        <p:spPr>
          <a:xfrm>
            <a:off x="9429093" y="467610"/>
            <a:ext cx="192702" cy="227136"/>
          </a:xfrm>
          <a:prstGeom prst="rightArrow">
            <a:avLst>
              <a:gd name="adj1" fmla="val 61183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CB3E46-6003-4C0D-A45A-E1540F02057E}"/>
              </a:ext>
            </a:extLst>
          </p:cNvPr>
          <p:cNvSpPr/>
          <p:nvPr/>
        </p:nvSpPr>
        <p:spPr>
          <a:xfrm>
            <a:off x="535387" y="5801421"/>
            <a:ext cx="2917657" cy="99763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S/N OQC </a:t>
            </a: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pickup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Indicate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models shipment priority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ECB56D4-4C8C-472B-A8A6-4C9E3A09B776}"/>
              </a:ext>
            </a:extLst>
          </p:cNvPr>
          <p:cNvSpPr/>
          <p:nvPr/>
        </p:nvSpPr>
        <p:spPr>
          <a:xfrm>
            <a:off x="3809082" y="5797897"/>
            <a:ext cx="2807518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bIns="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System indicate OQC &amp; Lot judgment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Reduce manual job OQC</a:t>
            </a:r>
          </a:p>
          <a:p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Save: 1,000H/year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E16DE6-F4CF-42E2-88D8-D4942E5CF14C}"/>
              </a:ext>
            </a:extLst>
          </p:cNvPr>
          <p:cNvSpPr/>
          <p:nvPr/>
        </p:nvSpPr>
        <p:spPr>
          <a:xfrm>
            <a:off x="6911419" y="5797898"/>
            <a:ext cx="2502165" cy="1004934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alt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FA: Save 213.4$/year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OQC: </a:t>
            </a:r>
            <a:r>
              <a:rPr lang="en-GB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∆2pax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E399C9-AE69-4080-8610-F56FDF9BD0AB}"/>
              </a:ext>
            </a:extLst>
          </p:cNvPr>
          <p:cNvSpPr/>
          <p:nvPr/>
        </p:nvSpPr>
        <p:spPr>
          <a:xfrm>
            <a:off x="9708403" y="5797897"/>
            <a:ext cx="2352109" cy="996298"/>
          </a:xfrm>
          <a:prstGeom prst="rect">
            <a:avLst/>
          </a:prstGeom>
          <a:noFill/>
          <a:ln w="28575" cmpd="thickThin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E-chop and indication on system</a:t>
            </a:r>
          </a:p>
          <a:p>
            <a:pPr marL="182880" indent="-18288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SCM: Save 800H/year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BAB201-4B99-446C-AA98-2D1580285CE0}"/>
              </a:ext>
            </a:extLst>
          </p:cNvPr>
          <p:cNvSpPr/>
          <p:nvPr/>
        </p:nvSpPr>
        <p:spPr>
          <a:xfrm>
            <a:off x="3615799" y="2148703"/>
            <a:ext cx="1312389" cy="37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5159915" y="2984503"/>
            <a:ext cx="9543" cy="411304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 w="12700" cap="flat" cmpd="sng" algn="ctr">
            <a:noFill/>
            <a:prstDash val="solid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en-US" sz="1800" b="1" dirty="0" smtClean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7510" y="416675"/>
            <a:ext cx="2955534" cy="276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Pick up simple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62516" y="417194"/>
            <a:ext cx="2865663" cy="28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OQC Inspection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9310" y="428010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Chop stamp physical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671456" y="426584"/>
            <a:ext cx="2500528" cy="30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Shipment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95EEC4-534B-49FA-B86E-4A9FB4653EBB}"/>
              </a:ext>
            </a:extLst>
          </p:cNvPr>
          <p:cNvGrpSpPr/>
          <p:nvPr/>
        </p:nvGrpSpPr>
        <p:grpSpPr>
          <a:xfrm>
            <a:off x="4806755" y="2415679"/>
            <a:ext cx="794599" cy="479052"/>
            <a:chOff x="0" y="0"/>
            <a:chExt cx="794599" cy="47905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36CA4A3-7F84-4945-AD0C-175FE433CDB7}"/>
                </a:ext>
              </a:extLst>
            </p:cNvPr>
            <p:cNvGrpSpPr/>
            <p:nvPr/>
          </p:nvGrpSpPr>
          <p:grpSpPr>
            <a:xfrm>
              <a:off x="0" y="59160"/>
              <a:ext cx="794599" cy="419892"/>
              <a:chOff x="0" y="59160"/>
              <a:chExt cx="818028" cy="419892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65A7FC7-7BC3-4E12-85FA-4F7F4DC4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160"/>
                <a:ext cx="818028" cy="41989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1D3FC5E-E9E9-4C24-B80F-75861CAB606A}"/>
                  </a:ext>
                </a:extLst>
              </p:cNvPr>
              <p:cNvSpPr/>
              <p:nvPr/>
            </p:nvSpPr>
            <p:spPr>
              <a:xfrm>
                <a:off x="123264" y="75638"/>
                <a:ext cx="582706" cy="2241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139C55-FCD6-466E-A04B-F2134FB09ACE}"/>
                </a:ext>
              </a:extLst>
            </p:cNvPr>
            <p:cNvSpPr/>
            <p:nvPr/>
          </p:nvSpPr>
          <p:spPr>
            <a:xfrm>
              <a:off x="63367" y="0"/>
              <a:ext cx="688041" cy="362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Software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002056" y="2047509"/>
            <a:ext cx="258728" cy="575933"/>
            <a:chOff x="112060" y="-112060"/>
            <a:chExt cx="1499664" cy="177779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37" name="Flowchart: Stored Data 136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8" name="Flowchart: Stored Data 137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9" name="Flowchart: Stored Data 138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0" name="Flowchart: Stored Data 139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05" y="2157114"/>
            <a:ext cx="729234" cy="68476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DDA1964-18FE-4ECD-AC1C-A546769AC5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35" y="2185075"/>
            <a:ext cx="804531" cy="648730"/>
          </a:xfrm>
          <a:prstGeom prst="rect">
            <a:avLst/>
          </a:prstGeom>
          <a:noFill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0CF157A2-6AE8-4FCB-B71D-EF5C291469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795" flipH="1" flipV="1">
            <a:off x="2625017" y="2186476"/>
            <a:ext cx="155722" cy="281400"/>
          </a:xfrm>
          <a:prstGeom prst="rect">
            <a:avLst/>
          </a:prstGeom>
        </p:spPr>
      </p:pic>
      <p:sp>
        <p:nvSpPr>
          <p:cNvPr id="154" name="Cube 153">
            <a:extLst>
              <a:ext uri="{FF2B5EF4-FFF2-40B4-BE49-F238E27FC236}">
                <a16:creationId xmlns:a16="http://schemas.microsoft.com/office/drawing/2014/main" id="{5428A02B-65BD-41BF-972A-1CA56C343C9D}"/>
              </a:ext>
            </a:extLst>
          </p:cNvPr>
          <p:cNvSpPr/>
          <p:nvPr/>
        </p:nvSpPr>
        <p:spPr>
          <a:xfrm>
            <a:off x="2229607" y="2191652"/>
            <a:ext cx="324970" cy="27566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729624-5038-408F-8264-2AEDEDFA4B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863282" y="2361560"/>
            <a:ext cx="246529" cy="470647"/>
            <a:chOff x="112060" y="-112060"/>
            <a:chExt cx="1499664" cy="177779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4A4D43D-4CE1-4304-BFE5-56E9CD7E370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7003" y="27003"/>
              <a:ext cx="1777790" cy="1499664"/>
              <a:chOff x="-27003" y="27003"/>
              <a:chExt cx="1439522" cy="1339701"/>
            </a:xfrm>
          </p:grpSpPr>
          <p:sp>
            <p:nvSpPr>
              <p:cNvPr id="169" name="Flowchart: Stored Data 168">
                <a:extLst>
                  <a:ext uri="{FF2B5EF4-FFF2-40B4-BE49-F238E27FC236}">
                    <a16:creationId xmlns:a16="http://schemas.microsoft.com/office/drawing/2014/main" id="{FEDF85AF-6AEA-444E-AC51-12F5ED90994F}"/>
                  </a:ext>
                </a:extLst>
              </p:cNvPr>
              <p:cNvSpPr/>
              <p:nvPr/>
            </p:nvSpPr>
            <p:spPr>
              <a:xfrm rot="11106135" flipH="1">
                <a:off x="76" y="411535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0" name="Flowchart: Stored Data 169">
                <a:extLst>
                  <a:ext uri="{FF2B5EF4-FFF2-40B4-BE49-F238E27FC236}">
                    <a16:creationId xmlns:a16="http://schemas.microsoft.com/office/drawing/2014/main" id="{A9BD808C-DA0A-4363-B417-BB9DD4208E9D}"/>
                  </a:ext>
                </a:extLst>
              </p:cNvPr>
              <p:cNvSpPr/>
              <p:nvPr/>
            </p:nvSpPr>
            <p:spPr>
              <a:xfrm rot="11106135">
                <a:off x="960745" y="439483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1" name="Flowchart: Stored Data 170">
                <a:extLst>
                  <a:ext uri="{FF2B5EF4-FFF2-40B4-BE49-F238E27FC236}">
                    <a16:creationId xmlns:a16="http://schemas.microsoft.com/office/drawing/2014/main" id="{34988745-0E12-4A38-B98D-23300DC7E83E}"/>
                  </a:ext>
                </a:extLst>
              </p:cNvPr>
              <p:cNvSpPr/>
              <p:nvPr/>
            </p:nvSpPr>
            <p:spPr>
              <a:xfrm rot="12403155">
                <a:off x="791217" y="735704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2" name="Flowchart: Stored Data 171">
                <a:extLst>
                  <a:ext uri="{FF2B5EF4-FFF2-40B4-BE49-F238E27FC236}">
                    <a16:creationId xmlns:a16="http://schemas.microsoft.com/office/drawing/2014/main" id="{4C2CE47E-D5B2-42BA-9470-D5EB8BD786B2}"/>
                  </a:ext>
                </a:extLst>
              </p:cNvPr>
              <p:cNvSpPr/>
              <p:nvPr/>
            </p:nvSpPr>
            <p:spPr>
              <a:xfrm rot="20416186">
                <a:off x="76" y="724526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22C4A24-6519-405F-94AE-8C06EA2F772C}"/>
                  </a:ext>
                </a:extLst>
              </p:cNvPr>
              <p:cNvSpPr/>
              <p:nvPr/>
            </p:nvSpPr>
            <p:spPr>
              <a:xfrm>
                <a:off x="87410" y="830723"/>
                <a:ext cx="873337" cy="53598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D37346A-6B29-41CE-8EB3-8A8DAA13E445}"/>
                  </a:ext>
                </a:extLst>
              </p:cNvPr>
              <p:cNvSpPr/>
              <p:nvPr/>
            </p:nvSpPr>
            <p:spPr>
              <a:xfrm>
                <a:off x="287764" y="763652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70A4F58-10CD-4FE4-BAC4-3A08F8B19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19" y="135586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F34B8A3F-9834-4A41-9E87-B60D0DDD8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003" y="27003"/>
                <a:ext cx="375291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C7D1E4F-52E2-4A8E-B205-705031321A6C}"/>
                </a:ext>
              </a:extLst>
            </p:cNvPr>
            <p:cNvSpPr/>
            <p:nvPr/>
          </p:nvSpPr>
          <p:spPr>
            <a:xfrm rot="5400000">
              <a:off x="1059368" y="797323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68" name="Moon 167">
              <a:extLst>
                <a:ext uri="{FF2B5EF4-FFF2-40B4-BE49-F238E27FC236}">
                  <a16:creationId xmlns:a16="http://schemas.microsoft.com/office/drawing/2014/main" id="{6F26ABBC-18AF-4B12-82F6-829AA9CFFC21}"/>
                </a:ext>
              </a:extLst>
            </p:cNvPr>
            <p:cNvSpPr/>
            <p:nvPr/>
          </p:nvSpPr>
          <p:spPr>
            <a:xfrm>
              <a:off x="848257" y="755232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B24EC3C5-C5ED-40E3-B398-32D2425241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5" y="2164485"/>
            <a:ext cx="198982" cy="1730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3301FEA-41A9-4208-94F8-5251616E18BF}"/>
              </a:ext>
            </a:extLst>
          </p:cNvPr>
          <p:cNvSpPr/>
          <p:nvPr/>
        </p:nvSpPr>
        <p:spPr>
          <a:xfrm>
            <a:off x="393265" y="2957724"/>
            <a:ext cx="124467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Weight check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2107" y="65063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8D68895-0AF2-497B-896E-6E2EEDFD6832}"/>
              </a:ext>
            </a:extLst>
          </p:cNvPr>
          <p:cNvCxnSpPr>
            <a:cxnSpLocks/>
          </p:cNvCxnSpPr>
          <p:nvPr/>
        </p:nvCxnSpPr>
        <p:spPr>
          <a:xfrm>
            <a:off x="3338167" y="2634530"/>
            <a:ext cx="1350872" cy="1875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9" y="5119123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195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863901" y="5271793"/>
            <a:ext cx="333993" cy="319824"/>
            <a:chOff x="2396" y="2242"/>
            <a:chExt cx="885" cy="907"/>
          </a:xfrm>
        </p:grpSpPr>
        <p:sp>
          <p:nvSpPr>
            <p:cNvPr id="196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8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30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2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9438544" flipH="1">
            <a:off x="9164354" y="5288358"/>
            <a:ext cx="518283" cy="161461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454885" y="4842141"/>
            <a:ext cx="834302" cy="742577"/>
            <a:chOff x="7469574" y="3966357"/>
            <a:chExt cx="604402" cy="552039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235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6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52188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7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8247653" y="5123336"/>
            <a:ext cx="552109" cy="1816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8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90573" y="5298464"/>
            <a:ext cx="283853" cy="460021"/>
            <a:chOff x="4239272" y="4596799"/>
            <a:chExt cx="1499664" cy="186662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42" name="Flowchart: Stored Data 241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3" name="Flowchart: Stored Data 242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4" name="Flowchart: Stored Data 243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5" name="Flowchart: Stored Data 244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48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41" name="Moon 240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D229E3B-4209-4AC4-88F3-875DF6925639}"/>
              </a:ext>
            </a:extLst>
          </p:cNvPr>
          <p:cNvCxnSpPr>
            <a:cxnSpLocks/>
          </p:cNvCxnSpPr>
          <p:nvPr/>
        </p:nvCxnSpPr>
        <p:spPr>
          <a:xfrm>
            <a:off x="8374809" y="5105327"/>
            <a:ext cx="1418973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BAD50C-5141-4AA0-BD12-EE5B4E954509}"/>
              </a:ext>
            </a:extLst>
          </p:cNvPr>
          <p:cNvSpPr/>
          <p:nvPr/>
        </p:nvSpPr>
        <p:spPr>
          <a:xfrm>
            <a:off x="10167678" y="2057339"/>
            <a:ext cx="1555118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E-Map control</a:t>
            </a:r>
            <a:endParaRPr lang="en-US" sz="1400" dirty="0">
              <a:solidFill>
                <a:srgbClr val="0000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5868962" y="3841399"/>
            <a:ext cx="1318556" cy="209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0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806015" y="4781954"/>
            <a:ext cx="917262" cy="705238"/>
            <a:chOff x="2763" y="1573"/>
            <a:chExt cx="1152" cy="875"/>
          </a:xfrm>
        </p:grpSpPr>
        <p:sp>
          <p:nvSpPr>
            <p:cNvPr id="291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2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88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300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95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98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7" y="5143196"/>
            <a:ext cx="245112" cy="245112"/>
          </a:xfrm>
          <a:prstGeom prst="rect">
            <a:avLst/>
          </a:prstGeom>
        </p:spPr>
      </p:pic>
      <p:sp>
        <p:nvSpPr>
          <p:cNvPr id="499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23094" y="5113338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0" name="Cube 499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4232836" y="5081206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" name="Picture 500">
            <a:extLst>
              <a:ext uri="{FF2B5EF4-FFF2-40B4-BE49-F238E27FC236}">
                <a16:creationId xmlns:a16="http://schemas.microsoft.com/office/drawing/2014/main" id="{965DC7BA-4CC3-4994-BC80-9D346517B6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7" y="5144140"/>
            <a:ext cx="143139" cy="1168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</p:pic>
      <p:grpSp>
        <p:nvGrpSpPr>
          <p:cNvPr id="502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430882" y="5248591"/>
            <a:ext cx="292903" cy="528700"/>
            <a:chOff x="4239272" y="4596799"/>
            <a:chExt cx="1499664" cy="1866627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06" name="Flowchart: Stored Data 505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7" name="Flowchart: Stored Data 506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8" name="Flowchart: Stored Data 507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9" name="Flowchart: Stored Data 508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12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05" name="Moon 504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14" name="Rounded Rectangle 842">
            <a:extLst>
              <a:ext uri="{FF2B5EF4-FFF2-40B4-BE49-F238E27FC236}">
                <a16:creationId xmlns:a16="http://schemas.microsoft.com/office/drawing/2014/main" id="{333C533D-AE84-4D44-8F3C-80BF07BEA67B}"/>
              </a:ext>
            </a:extLst>
          </p:cNvPr>
          <p:cNvSpPr/>
          <p:nvPr/>
        </p:nvSpPr>
        <p:spPr>
          <a:xfrm>
            <a:off x="4899152" y="5180734"/>
            <a:ext cx="663989" cy="28220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2138" y="2416348"/>
            <a:ext cx="1804443" cy="1832200"/>
          </a:xfrm>
          <a:prstGeom prst="rect">
            <a:avLst/>
          </a:prstGeom>
        </p:spPr>
      </p:pic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V="1">
            <a:off x="9323508" y="2663005"/>
            <a:ext cx="596574" cy="7828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6" name="Rectangle 515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9821111" y="5374157"/>
            <a:ext cx="2197514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FA, SCM warehouse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V="1">
            <a:off x="2093591" y="2624644"/>
            <a:ext cx="441380" cy="14228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95E251C-2091-4C08-A401-7062F816C083}"/>
              </a:ext>
            </a:extLst>
          </p:cNvPr>
          <p:cNvCxnSpPr>
            <a:cxnSpLocks/>
          </p:cNvCxnSpPr>
          <p:nvPr/>
        </p:nvCxnSpPr>
        <p:spPr>
          <a:xfrm flipH="1">
            <a:off x="1941840" y="2892021"/>
            <a:ext cx="2308" cy="336692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7C2D082-864E-469B-ADDB-6AED36575028}"/>
              </a:ext>
            </a:extLst>
          </p:cNvPr>
          <p:cNvCxnSpPr>
            <a:cxnSpLocks/>
          </p:cNvCxnSpPr>
          <p:nvPr/>
        </p:nvCxnSpPr>
        <p:spPr>
          <a:xfrm flipH="1">
            <a:off x="8954169" y="3855326"/>
            <a:ext cx="1080281" cy="1049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8498DC4E-D084-4C37-AAFB-6D252DCFDED4}"/>
              </a:ext>
            </a:extLst>
          </p:cNvPr>
          <p:cNvSpPr/>
          <p:nvPr/>
        </p:nvSpPr>
        <p:spPr>
          <a:xfrm>
            <a:off x="609311" y="5279755"/>
            <a:ext cx="2786700" cy="38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shipment priority, control quantity pickup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433" y="4391051"/>
            <a:ext cx="2846963" cy="820211"/>
          </a:xfrm>
          <a:prstGeom prst="rect">
            <a:avLst/>
          </a:prstGeom>
        </p:spPr>
      </p:pic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B44B5A0B-62F7-4D5A-A5C3-016F255B0B25}"/>
              </a:ext>
            </a:extLst>
          </p:cNvPr>
          <p:cNvCxnSpPr>
            <a:cxnSpLocks/>
          </p:cNvCxnSpPr>
          <p:nvPr/>
        </p:nvCxnSpPr>
        <p:spPr>
          <a:xfrm flipH="1">
            <a:off x="1933854" y="4373883"/>
            <a:ext cx="9505" cy="417080"/>
          </a:xfrm>
          <a:prstGeom prst="straightConnector1">
            <a:avLst/>
          </a:prstGeom>
          <a:ln w="57150">
            <a:solidFill>
              <a:srgbClr val="0000CC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7" name="Picture 516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8845" y="2158713"/>
            <a:ext cx="246481" cy="2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26665" y="604290"/>
            <a:ext cx="3530935" cy="519115"/>
            <a:chOff x="2854911" y="4406912"/>
            <a:chExt cx="3068776" cy="263315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444514"/>
              <a:ext cx="2721676" cy="1881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Calibri" panose="020F0502020204030204" pitchFamily="34" charset="0"/>
                </a:rPr>
                <a:t>Rule to Judge 1 LOT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84F0A6-97BF-447B-B1AB-71E112DC8D74}"/>
              </a:ext>
            </a:extLst>
          </p:cNvPr>
          <p:cNvSpPr/>
          <p:nvPr/>
        </p:nvSpPr>
        <p:spPr>
          <a:xfrm>
            <a:off x="126665" y="1322604"/>
            <a:ext cx="113312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Define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When a model runs, another model inserted will be counted as 1 lot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 (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Lot: when a new model is inserted or finishes a working shift)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15DA7-C3C4-447D-B69C-F8C19DB25396}"/>
              </a:ext>
            </a:extLst>
          </p:cNvPr>
          <p:cNvSpPr/>
          <p:nvPr/>
        </p:nvSpPr>
        <p:spPr>
          <a:xfrm>
            <a:off x="126665" y="2860631"/>
            <a:ext cx="1098926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Judgment 1 lot</a:t>
            </a:r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OQC will judge a lot after finishing the inspection of all sample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quantities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even though the production result is not finished </a:t>
            </a:r>
            <a:r>
              <a:rPr lang="en-US" dirty="0" smtClean="0">
                <a:latin typeface="Meiryo" panose="020B0604030504040204" pitchFamily="34" charset="-128"/>
                <a:ea typeface="Meiryo" panose="020B0604030504040204" pitchFamily="34" charset="-128"/>
              </a:rPr>
              <a:t>yes.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48AF6-C993-4AB7-8655-A1A04777DB8C}"/>
              </a:ext>
            </a:extLst>
          </p:cNvPr>
          <p:cNvGrpSpPr/>
          <p:nvPr/>
        </p:nvGrpSpPr>
        <p:grpSpPr>
          <a:xfrm>
            <a:off x="950080" y="4518297"/>
            <a:ext cx="10291839" cy="1871133"/>
            <a:chOff x="931333" y="4041775"/>
            <a:chExt cx="10291839" cy="18711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1DC0-52F0-4F3F-982C-7CDC6C0875A5}"/>
                </a:ext>
              </a:extLst>
            </p:cNvPr>
            <p:cNvSpPr/>
            <p:nvPr/>
          </p:nvSpPr>
          <p:spPr>
            <a:xfrm>
              <a:off x="1209676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st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09AE87-6763-4A48-B6D6-ED4773C37723}"/>
                </a:ext>
              </a:extLst>
            </p:cNvPr>
            <p:cNvSpPr/>
            <p:nvPr/>
          </p:nvSpPr>
          <p:spPr>
            <a:xfrm>
              <a:off x="3048415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r>
                <a:rPr lang="en-US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nd</a:t>
              </a:r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sample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5EF99E-8A08-43B0-AA6F-2AC96D8305CF}"/>
                </a:ext>
              </a:extLst>
            </p:cNvPr>
            <p:cNvSpPr/>
            <p:nvPr/>
          </p:nvSpPr>
          <p:spPr>
            <a:xfrm>
              <a:off x="6051884" y="4343401"/>
              <a:ext cx="1672672" cy="5524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0A429F-6574-4D08-AE99-EF3541195FC2}"/>
                </a:ext>
              </a:extLst>
            </p:cNvPr>
            <p:cNvSpPr/>
            <p:nvPr/>
          </p:nvSpPr>
          <p:spPr>
            <a:xfrm>
              <a:off x="4895592" y="4343401"/>
              <a:ext cx="981787" cy="5524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……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78C015-6BF0-4F29-8849-7C25DC52F48B}"/>
                </a:ext>
              </a:extLst>
            </p:cNvPr>
            <p:cNvCxnSpPr/>
            <p:nvPr/>
          </p:nvCxnSpPr>
          <p:spPr>
            <a:xfrm>
              <a:off x="204601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CBFAC5-9C10-4C74-82A2-BC1C771A3DAD}"/>
                </a:ext>
              </a:extLst>
            </p:cNvPr>
            <p:cNvSpPr/>
            <p:nvPr/>
          </p:nvSpPr>
          <p:spPr>
            <a:xfrm>
              <a:off x="152107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BA37D1-2E98-4099-A475-BB15E336F0E8}"/>
                </a:ext>
              </a:extLst>
            </p:cNvPr>
            <p:cNvCxnSpPr/>
            <p:nvPr/>
          </p:nvCxnSpPr>
          <p:spPr>
            <a:xfrm>
              <a:off x="385957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AB59A-6C49-4AE7-83D0-1F1481E198A5}"/>
                </a:ext>
              </a:extLst>
            </p:cNvPr>
            <p:cNvSpPr/>
            <p:nvPr/>
          </p:nvSpPr>
          <p:spPr>
            <a:xfrm>
              <a:off x="333463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CA4862-BE56-49AC-B91D-DEBC9AD198A1}"/>
                </a:ext>
              </a:extLst>
            </p:cNvPr>
            <p:cNvCxnSpPr/>
            <p:nvPr/>
          </p:nvCxnSpPr>
          <p:spPr>
            <a:xfrm>
              <a:off x="6917732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3D8F66-8ED2-4D33-BE81-29413E0A21AC}"/>
                </a:ext>
              </a:extLst>
            </p:cNvPr>
            <p:cNvSpPr/>
            <p:nvPr/>
          </p:nvSpPr>
          <p:spPr>
            <a:xfrm>
              <a:off x="6392798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0" name="Rectangle: Rounded Corners 10">
              <a:extLst>
                <a:ext uri="{FF2B5EF4-FFF2-40B4-BE49-F238E27FC236}">
                  <a16:creationId xmlns:a16="http://schemas.microsoft.com/office/drawing/2014/main" id="{C07DA02A-5BDD-4BB0-9417-14E90D25CBCB}"/>
                </a:ext>
              </a:extLst>
            </p:cNvPr>
            <p:cNvSpPr/>
            <p:nvPr/>
          </p:nvSpPr>
          <p:spPr>
            <a:xfrm>
              <a:off x="931333" y="4041775"/>
              <a:ext cx="712046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16">
              <a:extLst>
                <a:ext uri="{FF2B5EF4-FFF2-40B4-BE49-F238E27FC236}">
                  <a16:creationId xmlns:a16="http://schemas.microsoft.com/office/drawing/2014/main" id="{2D71959B-1C3E-4ED6-A359-42DE3829D96F}"/>
                </a:ext>
              </a:extLst>
            </p:cNvPr>
            <p:cNvSpPr/>
            <p:nvPr/>
          </p:nvSpPr>
          <p:spPr>
            <a:xfrm>
              <a:off x="8175795" y="4577292"/>
              <a:ext cx="361145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98F526-6693-4483-8440-DE5B54ECA7D5}"/>
                </a:ext>
              </a:extLst>
            </p:cNvPr>
            <p:cNvSpPr/>
            <p:nvPr/>
          </p:nvSpPr>
          <p:spPr>
            <a:xfrm>
              <a:off x="8863954" y="4343401"/>
              <a:ext cx="2094913" cy="552450"/>
            </a:xfrm>
            <a:prstGeom prst="rect">
              <a:avLst/>
            </a:prstGeom>
            <a:solidFill>
              <a:srgbClr val="0000CC"/>
            </a:solidFill>
            <a:scene3d>
              <a:camera prst="orthographicFront"/>
              <a:lightRig rig="threePt" dir="t"/>
            </a:scene3d>
            <a:sp3d>
              <a:bevelT w="5080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Judgment for Lot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C527A-915C-4AF6-9883-A1ABEB379015}"/>
                </a:ext>
              </a:extLst>
            </p:cNvPr>
            <p:cNvCxnSpPr/>
            <p:nvPr/>
          </p:nvCxnSpPr>
          <p:spPr>
            <a:xfrm>
              <a:off x="9914935" y="4935319"/>
              <a:ext cx="0" cy="33938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00476C-7723-450C-88F5-583BA0A20266}"/>
                </a:ext>
              </a:extLst>
            </p:cNvPr>
            <p:cNvSpPr/>
            <p:nvPr/>
          </p:nvSpPr>
          <p:spPr>
            <a:xfrm>
              <a:off x="9386476" y="5314169"/>
              <a:ext cx="1049867" cy="339382"/>
            </a:xfrm>
            <a:prstGeom prst="rect">
              <a:avLst/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9754FEE1-0691-450C-AC19-822485FD1905}"/>
                </a:ext>
              </a:extLst>
            </p:cNvPr>
            <p:cNvSpPr/>
            <p:nvPr/>
          </p:nvSpPr>
          <p:spPr>
            <a:xfrm>
              <a:off x="8641545" y="4041775"/>
              <a:ext cx="2581627" cy="1871133"/>
            </a:xfrm>
            <a:prstGeom prst="roundRect">
              <a:avLst>
                <a:gd name="adj" fmla="val 8130"/>
              </a:avLst>
            </a:prstGeom>
            <a:noFill/>
            <a:ln w="31750" cmpd="thickThin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19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4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9D4EC-1B07-4F4E-AD40-B6153FE1C7F2}"/>
              </a:ext>
            </a:extLst>
          </p:cNvPr>
          <p:cNvSpPr/>
          <p:nvPr/>
        </p:nvSpPr>
        <p:spPr>
          <a:xfrm>
            <a:off x="96140" y="454322"/>
            <a:ext cx="11991975" cy="661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Lot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Indication location at warehouse</a:t>
            </a:r>
            <a:endParaRPr 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6D9631-E122-42D9-BBD2-99B7BF50D83C}"/>
              </a:ext>
            </a:extLst>
          </p:cNvPr>
          <p:cNvGrpSpPr/>
          <p:nvPr/>
        </p:nvGrpSpPr>
        <p:grpSpPr>
          <a:xfrm>
            <a:off x="7407744" y="1781856"/>
            <a:ext cx="1224760" cy="385890"/>
            <a:chOff x="845371" y="1988050"/>
            <a:chExt cx="1224760" cy="3858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97FAB2-428B-4F9A-9F9B-276ABCFCEE83}"/>
                </a:ext>
              </a:extLst>
            </p:cNvPr>
            <p:cNvSpPr/>
            <p:nvPr/>
          </p:nvSpPr>
          <p:spPr>
            <a:xfrm>
              <a:off x="845371" y="1988050"/>
              <a:ext cx="462684" cy="378022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51EF72-B2A8-4494-9423-8680F34105EC}"/>
                </a:ext>
              </a:extLst>
            </p:cNvPr>
            <p:cNvSpPr/>
            <p:nvPr/>
          </p:nvSpPr>
          <p:spPr>
            <a:xfrm>
              <a:off x="1315477" y="2003786"/>
              <a:ext cx="754654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OK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69AF0B-B229-49EF-9D88-799F9EB3998C}"/>
              </a:ext>
            </a:extLst>
          </p:cNvPr>
          <p:cNvGrpSpPr/>
          <p:nvPr/>
        </p:nvGrpSpPr>
        <p:grpSpPr>
          <a:xfrm>
            <a:off x="3116610" y="1766204"/>
            <a:ext cx="1655858" cy="386489"/>
            <a:chOff x="845371" y="2535543"/>
            <a:chExt cx="1655858" cy="3864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ED907-0FAD-491B-A489-87A658428AA8}"/>
                </a:ext>
              </a:extLst>
            </p:cNvPr>
            <p:cNvSpPr/>
            <p:nvPr/>
          </p:nvSpPr>
          <p:spPr>
            <a:xfrm>
              <a:off x="845371" y="2535543"/>
              <a:ext cx="462684" cy="3780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0B7F39-AD6E-4092-AC60-008778389CB8}"/>
                </a:ext>
              </a:extLst>
            </p:cNvPr>
            <p:cNvSpPr/>
            <p:nvPr/>
          </p:nvSpPr>
          <p:spPr>
            <a:xfrm>
              <a:off x="1311769" y="2551878"/>
              <a:ext cx="1189460" cy="37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91C3BA-7170-4619-B9B8-6EA370967207}"/>
              </a:ext>
            </a:extLst>
          </p:cNvPr>
          <p:cNvGrpSpPr/>
          <p:nvPr/>
        </p:nvGrpSpPr>
        <p:grpSpPr>
          <a:xfrm>
            <a:off x="9348082" y="1774671"/>
            <a:ext cx="1210142" cy="380947"/>
            <a:chOff x="3415949" y="1987579"/>
            <a:chExt cx="1210142" cy="38094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84F78-F41E-454C-B051-612206220D02}"/>
                </a:ext>
              </a:extLst>
            </p:cNvPr>
            <p:cNvSpPr/>
            <p:nvPr/>
          </p:nvSpPr>
          <p:spPr>
            <a:xfrm>
              <a:off x="3415949" y="1987579"/>
              <a:ext cx="462684" cy="3780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CDBA92-8C08-4D20-8B51-6A56FA740B6C}"/>
                </a:ext>
              </a:extLst>
            </p:cNvPr>
            <p:cNvSpPr/>
            <p:nvPr/>
          </p:nvSpPr>
          <p:spPr>
            <a:xfrm>
              <a:off x="3884663" y="2023164"/>
              <a:ext cx="741428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C34C6E-3117-4DD3-B5ED-3AB2CA0521A8}"/>
              </a:ext>
            </a:extLst>
          </p:cNvPr>
          <p:cNvGrpSpPr/>
          <p:nvPr/>
        </p:nvGrpSpPr>
        <p:grpSpPr>
          <a:xfrm>
            <a:off x="716274" y="1774671"/>
            <a:ext cx="2233372" cy="391730"/>
            <a:chOff x="3415949" y="2540004"/>
            <a:chExt cx="2233372" cy="3917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5FCB52-7D68-4DF3-8FBC-63F40E2364E2}"/>
                </a:ext>
              </a:extLst>
            </p:cNvPr>
            <p:cNvSpPr/>
            <p:nvPr/>
          </p:nvSpPr>
          <p:spPr>
            <a:xfrm>
              <a:off x="3415949" y="2540004"/>
              <a:ext cx="462684" cy="3780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39045-06CA-4A60-909F-8BEA22B0BE94}"/>
                </a:ext>
              </a:extLst>
            </p:cNvPr>
            <p:cNvSpPr/>
            <p:nvPr/>
          </p:nvSpPr>
          <p:spPr>
            <a:xfrm>
              <a:off x="3882346" y="2586372"/>
              <a:ext cx="1766975" cy="345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Not checked yet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B38713-A7C2-46D9-BA09-8D06E4147107}"/>
              </a:ext>
            </a:extLst>
          </p:cNvPr>
          <p:cNvGrpSpPr/>
          <p:nvPr/>
        </p:nvGrpSpPr>
        <p:grpSpPr>
          <a:xfrm>
            <a:off x="5101168" y="1766204"/>
            <a:ext cx="2246840" cy="418150"/>
            <a:chOff x="843493" y="3077208"/>
            <a:chExt cx="2246840" cy="4181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14008-410C-48D0-B160-5D8D0746E0CD}"/>
                </a:ext>
              </a:extLst>
            </p:cNvPr>
            <p:cNvSpPr/>
            <p:nvPr/>
          </p:nvSpPr>
          <p:spPr>
            <a:xfrm>
              <a:off x="843493" y="3077208"/>
              <a:ext cx="462684" cy="378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D6FE06-D3E1-46A0-995F-6A73CFF3AAF1}"/>
                </a:ext>
              </a:extLst>
            </p:cNvPr>
            <p:cNvSpPr/>
            <p:nvPr/>
          </p:nvSpPr>
          <p:spPr>
            <a:xfrm>
              <a:off x="1306177" y="3080346"/>
              <a:ext cx="1784156" cy="415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Checking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&lt;Can move pallet&gt;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9A22-7FDA-4E6C-A988-16BF61FDA4A9}"/>
              </a:ext>
            </a:extLst>
          </p:cNvPr>
          <p:cNvSpPr/>
          <p:nvPr/>
        </p:nvSpPr>
        <p:spPr>
          <a:xfrm>
            <a:off x="583026" y="1246491"/>
            <a:ext cx="1931020" cy="34441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Status situation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BA0F2E-2332-4497-9910-ED0E459DB1FA}"/>
              </a:ext>
            </a:extLst>
          </p:cNvPr>
          <p:cNvSpPr/>
          <p:nvPr/>
        </p:nvSpPr>
        <p:spPr>
          <a:xfrm>
            <a:off x="583026" y="2322804"/>
            <a:ext cx="9291326" cy="16947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checked yet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OQC not taken sample yet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Checking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Under OQC checking (Sample Q’ty already checked over a half Q’ty of all sample)</a:t>
            </a:r>
          </a:p>
          <a:p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&lt;Can move pallet&gt;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OK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All Lot judgment OK</a:t>
            </a:r>
          </a:p>
          <a:p>
            <a:pPr marL="283464" indent="-28346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NG                     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Lot judged NG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C85859F-3CBA-40CE-AB47-873ABB4E1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r="2393"/>
          <a:stretch/>
        </p:blipFill>
        <p:spPr>
          <a:xfrm>
            <a:off x="583026" y="4523405"/>
            <a:ext cx="455624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7" y="4523405"/>
            <a:ext cx="2830584" cy="2185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EB090D-AD6F-4A4B-A714-63AD80DA661A}"/>
              </a:ext>
            </a:extLst>
          </p:cNvPr>
          <p:cNvSpPr/>
          <p:nvPr/>
        </p:nvSpPr>
        <p:spPr>
          <a:xfrm>
            <a:off x="538902" y="4132131"/>
            <a:ext cx="3675465" cy="341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OQC inspection indication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904348-AEFC-4166-BB2B-BB97E9D44955}"/>
              </a:ext>
            </a:extLst>
          </p:cNvPr>
          <p:cNvSpPr/>
          <p:nvPr/>
        </p:nvSpPr>
        <p:spPr>
          <a:xfrm>
            <a:off x="5563852" y="4109851"/>
            <a:ext cx="4715929" cy="32731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Location indication at 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C9A3EA-3ECF-45F4-822E-8DF1BDA62B12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39AA3-6C7D-4E0D-B675-756A3A00E42C}"/>
              </a:ext>
            </a:extLst>
          </p:cNvPr>
          <p:cNvSpPr/>
          <p:nvPr/>
        </p:nvSpPr>
        <p:spPr>
          <a:xfrm>
            <a:off x="583027" y="1666875"/>
            <a:ext cx="9799224" cy="603721"/>
          </a:xfrm>
          <a:prstGeom prst="roundRect">
            <a:avLst>
              <a:gd name="adj" fmla="val 1035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01" y="4523405"/>
            <a:ext cx="2830618" cy="135745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4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FC1815-44FE-403A-9E1E-00831953AFA4}"/>
              </a:ext>
            </a:extLst>
          </p:cNvPr>
          <p:cNvSpPr/>
          <p:nvPr/>
        </p:nvSpPr>
        <p:spPr>
          <a:xfrm>
            <a:off x="0" y="0"/>
            <a:ext cx="12192000" cy="37913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2A3ACD-7F19-47F1-AF4B-A037F443609C}"/>
              </a:ext>
            </a:extLst>
          </p:cNvPr>
          <p:cNvSpPr/>
          <p:nvPr/>
        </p:nvSpPr>
        <p:spPr>
          <a:xfrm>
            <a:off x="101597" y="609602"/>
            <a:ext cx="5952189" cy="4726638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FDDF3-8B39-4585-93AA-E7A3F34A2D11}"/>
              </a:ext>
            </a:extLst>
          </p:cNvPr>
          <p:cNvSpPr/>
          <p:nvPr/>
        </p:nvSpPr>
        <p:spPr>
          <a:xfrm>
            <a:off x="101597" y="5411133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Currently </a:t>
            </a:r>
            <a:endParaRPr lang="en-US" altLang="en-US" sz="140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check OQC display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Manual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Printing hard movement slip: 3600pcs/monthly 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 7.2Ream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Cost: 7.2*2.47$ = 17.78$/month ~ 213.4$/Year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3DA1B-5546-4E8C-A6D7-205DDE150782}"/>
              </a:ext>
            </a:extLst>
          </p:cNvPr>
          <p:cNvSpPr/>
          <p:nvPr/>
        </p:nvSpPr>
        <p:spPr>
          <a:xfrm>
            <a:off x="6138209" y="609602"/>
            <a:ext cx="5952189" cy="4726637"/>
          </a:xfrm>
          <a:prstGeom prst="roundRect">
            <a:avLst>
              <a:gd name="adj" fmla="val 157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F65A12-7CAD-4C0A-A95E-D8D684FFC358}"/>
              </a:ext>
            </a:extLst>
          </p:cNvPr>
          <p:cNvSpPr/>
          <p:nvPr/>
        </p:nvSpPr>
        <p:spPr>
          <a:xfrm>
            <a:off x="6138209" y="5408712"/>
            <a:ext cx="5952189" cy="1369990"/>
          </a:xfrm>
          <a:prstGeom prst="roundRect">
            <a:avLst>
              <a:gd name="adj" fmla="val 7292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1" lang="en-US" altLang="ja-JP" sz="14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Check OQC OK by 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Auto transfer F/G to SCS (SAP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Abolish hard movement slip: </a:t>
            </a: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7.2Ream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400" b="1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Save Cost: 213.4$/Year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7E560-5D69-4FFE-8BDF-9E194E98180E}"/>
              </a:ext>
            </a:extLst>
          </p:cNvPr>
          <p:cNvSpPr/>
          <p:nvPr/>
        </p:nvSpPr>
        <p:spPr>
          <a:xfrm>
            <a:off x="2359530" y="542887"/>
            <a:ext cx="1371600" cy="2780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B7E72-60EE-4EF8-A4E1-96B30C6DB0D4}"/>
              </a:ext>
            </a:extLst>
          </p:cNvPr>
          <p:cNvSpPr/>
          <p:nvPr/>
        </p:nvSpPr>
        <p:spPr>
          <a:xfrm>
            <a:off x="8428503" y="524948"/>
            <a:ext cx="1371600" cy="29594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EFD7F1E-0079-4439-B145-F38CC9E85AE9}"/>
              </a:ext>
            </a:extLst>
          </p:cNvPr>
          <p:cNvSpPr/>
          <p:nvPr/>
        </p:nvSpPr>
        <p:spPr>
          <a:xfrm>
            <a:off x="61964" y="4973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</a:t>
            </a:r>
          </a:p>
        </p:txBody>
      </p:sp>
      <p:sp>
        <p:nvSpPr>
          <p:cNvPr id="572" name="AutoShape 2">
            <a:extLst>
              <a:ext uri="{FF2B5EF4-FFF2-40B4-BE49-F238E27FC236}">
                <a16:creationId xmlns:a16="http://schemas.microsoft.com/office/drawing/2014/main" id="{046C84D2-F06F-4498-9077-10CDC9CB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4741" y="6364804"/>
            <a:ext cx="3067178" cy="493196"/>
          </a:xfrm>
          <a:prstGeom prst="roundRect">
            <a:avLst>
              <a:gd name="adj" fmla="val 7308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pitchFamily="34" charset="0"/>
              <a:buNone/>
              <a:defRPr/>
            </a:pPr>
            <a:r>
              <a:rPr kumimoji="1" lang="en-US" altLang="ja-JP" sz="1800" b="1" dirty="0">
                <a:solidFill>
                  <a:srgbClr val="FFFF00"/>
                </a:solidFill>
                <a:effectLst>
                  <a:glow rad="139700">
                    <a:schemeClr val="tx1"/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Reduced : 213.4 S/Y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33927E3A-1955-4F77-9598-53266DF38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" y="684007"/>
            <a:ext cx="189831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process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581A6D-1EC4-4CA0-A825-5FD93BC04927}"/>
              </a:ext>
            </a:extLst>
          </p:cNvPr>
          <p:cNvSpPr/>
          <p:nvPr/>
        </p:nvSpPr>
        <p:spPr>
          <a:xfrm>
            <a:off x="101598" y="4419088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405A0D-9CF4-4FBD-978F-2E29AA95025E}"/>
              </a:ext>
            </a:extLst>
          </p:cNvPr>
          <p:cNvSpPr/>
          <p:nvPr/>
        </p:nvSpPr>
        <p:spPr>
          <a:xfrm>
            <a:off x="372585" y="2789607"/>
            <a:ext cx="121070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check OQC OK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9BC890-4474-4A51-A7AC-DE8DBC32FDA6}"/>
              </a:ext>
            </a:extLst>
          </p:cNvPr>
          <p:cNvCxnSpPr>
            <a:cxnSpLocks/>
            <a:stCxn id="94" idx="2"/>
            <a:endCxn id="99" idx="0"/>
          </p:cNvCxnSpPr>
          <p:nvPr/>
        </p:nvCxnSpPr>
        <p:spPr>
          <a:xfrm>
            <a:off x="1496505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B62C75E-04F9-42D0-B545-697946A9A36B}"/>
              </a:ext>
            </a:extLst>
          </p:cNvPr>
          <p:cNvSpPr/>
          <p:nvPr/>
        </p:nvSpPr>
        <p:spPr>
          <a:xfrm>
            <a:off x="633479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01E63-C593-4240-85F4-E6B60D3C8CBE}"/>
              </a:ext>
            </a:extLst>
          </p:cNvPr>
          <p:cNvSpPr/>
          <p:nvPr/>
        </p:nvSpPr>
        <p:spPr>
          <a:xfrm>
            <a:off x="633477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90A1D6-0893-46CE-AA95-25C573AFCC36}"/>
              </a:ext>
            </a:extLst>
          </p:cNvPr>
          <p:cNvSpPr/>
          <p:nvPr/>
        </p:nvSpPr>
        <p:spPr>
          <a:xfrm>
            <a:off x="627131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slip sheet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50F7D7-5B24-4CFC-9BEE-9FD0F3A6C229}"/>
              </a:ext>
            </a:extLst>
          </p:cNvPr>
          <p:cNvSpPr/>
          <p:nvPr/>
        </p:nvSpPr>
        <p:spPr>
          <a:xfrm>
            <a:off x="141741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238A0C-7FF9-40AA-A0DF-35FE27A194BF}"/>
              </a:ext>
            </a:extLst>
          </p:cNvPr>
          <p:cNvSpPr/>
          <p:nvPr/>
        </p:nvSpPr>
        <p:spPr>
          <a:xfrm>
            <a:off x="627131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(SAP system)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FD000E-C61C-4AFA-8607-0E003CC33BE9}"/>
              </a:ext>
            </a:extLst>
          </p:cNvPr>
          <p:cNvSpPr/>
          <p:nvPr/>
        </p:nvSpPr>
        <p:spPr>
          <a:xfrm>
            <a:off x="633479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C31BC9-4F05-4B07-BA0E-6517CB5BC61F}"/>
              </a:ext>
            </a:extLst>
          </p:cNvPr>
          <p:cNvSpPr/>
          <p:nvPr/>
        </p:nvSpPr>
        <p:spPr>
          <a:xfrm>
            <a:off x="1223993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A04080-3A03-4878-AEE5-784B2756A541}"/>
              </a:ext>
            </a:extLst>
          </p:cNvPr>
          <p:cNvSpPr/>
          <p:nvPr/>
        </p:nvSpPr>
        <p:spPr>
          <a:xfrm>
            <a:off x="623702" y="325035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724955EC-5B47-4BD0-A248-D44E49FB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2627888" y="3951695"/>
            <a:ext cx="1572167" cy="50897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30CEE0-A04A-4F2C-90AF-2E1D1544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3" r="-2887"/>
          <a:stretch/>
        </p:blipFill>
        <p:spPr>
          <a:xfrm>
            <a:off x="2647511" y="2413506"/>
            <a:ext cx="1622862" cy="4262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AF153-8C18-43AC-8658-C38BB993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86" y="3238500"/>
            <a:ext cx="1564217" cy="426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07D10-FD29-45E6-891B-36A720DD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84" y="1063666"/>
            <a:ext cx="463612" cy="36902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0F879B5-99AF-4778-9080-5664CE4B3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2643684" y="1512648"/>
            <a:ext cx="1618886" cy="50507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155CDD95-6D7C-410F-BF54-EDAB58426137}"/>
              </a:ext>
            </a:extLst>
          </p:cNvPr>
          <p:cNvSpPr/>
          <p:nvPr/>
        </p:nvSpPr>
        <p:spPr>
          <a:xfrm>
            <a:off x="6644646" y="4435949"/>
            <a:ext cx="1437119" cy="5065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Print movement slip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BEBA37-266D-4F8C-8586-24C5F95719B1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8055944" y="1362559"/>
            <a:ext cx="0" cy="3484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E27B84-351C-41B0-9303-1DA55755D12D}"/>
              </a:ext>
            </a:extLst>
          </p:cNvPr>
          <p:cNvSpPr/>
          <p:nvPr/>
        </p:nvSpPr>
        <p:spPr>
          <a:xfrm>
            <a:off x="7192918" y="1016213"/>
            <a:ext cx="1726052" cy="346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Production F/G OK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DAB100-9D2E-4E89-A034-F535DF6E874C}"/>
              </a:ext>
            </a:extLst>
          </p:cNvPr>
          <p:cNvSpPr/>
          <p:nvPr/>
        </p:nvSpPr>
        <p:spPr>
          <a:xfrm>
            <a:off x="7192916" y="1497677"/>
            <a:ext cx="1726052" cy="496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Make ID ID pallet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3DE6BA-22A4-48FD-9B72-E349C010F27E}"/>
              </a:ext>
            </a:extLst>
          </p:cNvPr>
          <p:cNvSpPr/>
          <p:nvPr/>
        </p:nvSpPr>
        <p:spPr>
          <a:xfrm>
            <a:off x="7186570" y="2396218"/>
            <a:ext cx="1726052" cy="4435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stamping OK on System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6AD68E-60A3-40ED-B281-63B333F25ED2}"/>
              </a:ext>
            </a:extLst>
          </p:cNvPr>
          <p:cNvSpPr/>
          <p:nvPr/>
        </p:nvSpPr>
        <p:spPr>
          <a:xfrm>
            <a:off x="6701180" y="1962633"/>
            <a:ext cx="1572169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Waiting OQC check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698CA03-B9FF-4B94-8448-AD3D4F94DF54}"/>
              </a:ext>
            </a:extLst>
          </p:cNvPr>
          <p:cNvSpPr/>
          <p:nvPr/>
        </p:nvSpPr>
        <p:spPr>
          <a:xfrm>
            <a:off x="7186570" y="3951694"/>
            <a:ext cx="1719194" cy="508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Auto transfer 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(SAP system)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E2BBB6-01F6-437E-ABE1-7380A4E731BD}"/>
              </a:ext>
            </a:extLst>
          </p:cNvPr>
          <p:cNvSpPr/>
          <p:nvPr/>
        </p:nvSpPr>
        <p:spPr>
          <a:xfrm>
            <a:off x="7192918" y="4847149"/>
            <a:ext cx="1726051" cy="4551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transfer SCS (Actual)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456DC9C-9B0E-4053-A208-03D437A56A46}"/>
              </a:ext>
            </a:extLst>
          </p:cNvPr>
          <p:cNvSpPr/>
          <p:nvPr/>
        </p:nvSpPr>
        <p:spPr>
          <a:xfrm>
            <a:off x="7783432" y="2825846"/>
            <a:ext cx="1381590" cy="4683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OK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AA682B-5B62-4D55-8A77-787CB77FAB63}"/>
              </a:ext>
            </a:extLst>
          </p:cNvPr>
          <p:cNvSpPr/>
          <p:nvPr/>
        </p:nvSpPr>
        <p:spPr>
          <a:xfrm>
            <a:off x="7183141" y="3269402"/>
            <a:ext cx="1726051" cy="4302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 ID pallet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scaned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551EEFD-92DA-4384-BBDD-A4624330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57" r="1238"/>
          <a:stretch/>
        </p:blipFill>
        <p:spPr>
          <a:xfrm>
            <a:off x="9187327" y="3951695"/>
            <a:ext cx="1719194" cy="50897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0721458-2CE3-44BD-BFE6-28B2D375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25" y="3257550"/>
            <a:ext cx="1564217" cy="4262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F29BEE1-5377-40A1-9CFD-1F46F16B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23" y="1063666"/>
            <a:ext cx="463612" cy="36902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E40E23F-E9CC-4356-BD55-F6FC6FB3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0" t="19474" r="24990"/>
          <a:stretch/>
        </p:blipFill>
        <p:spPr>
          <a:xfrm>
            <a:off x="9203123" y="1512648"/>
            <a:ext cx="1664376" cy="505073"/>
          </a:xfrm>
          <a:prstGeom prst="rect">
            <a:avLst/>
          </a:prstGeom>
        </p:spPr>
      </p:pic>
      <p:sp>
        <p:nvSpPr>
          <p:cNvPr id="131" name="TextBox 25">
            <a:extLst>
              <a:ext uri="{FF2B5EF4-FFF2-40B4-BE49-F238E27FC236}">
                <a16:creationId xmlns:a16="http://schemas.microsoft.com/office/drawing/2014/main" id="{EB68B42B-0D99-4027-AA0B-6CFD0FC1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09" y="684007"/>
            <a:ext cx="229549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Improvement process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084B016-2AE1-48FB-9B35-6D0A41BAB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705" y="2360386"/>
            <a:ext cx="1707090" cy="50507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31992CD6-8B22-4F91-B17E-35E90899F56D}"/>
              </a:ext>
            </a:extLst>
          </p:cNvPr>
          <p:cNvSpPr/>
          <p:nvPr/>
        </p:nvSpPr>
        <p:spPr>
          <a:xfrm>
            <a:off x="11146987" y="2326459"/>
            <a:ext cx="834353" cy="5050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0000FF"/>
                </a:solidFill>
              </a:rPr>
              <a:t>OQC OK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ECE85B-EDA2-4EB6-A3F6-FF8DE53B8521}"/>
              </a:ext>
            </a:extLst>
          </p:cNvPr>
          <p:cNvSpPr/>
          <p:nvPr/>
        </p:nvSpPr>
        <p:spPr>
          <a:xfrm>
            <a:off x="10567816" y="2516632"/>
            <a:ext cx="299683" cy="144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50788538-123D-4C61-8EE5-6D87A9A94414}"/>
              </a:ext>
            </a:extLst>
          </p:cNvPr>
          <p:cNvCxnSpPr>
            <a:cxnSpLocks/>
          </p:cNvCxnSpPr>
          <p:nvPr/>
        </p:nvCxnSpPr>
        <p:spPr>
          <a:xfrm flipV="1">
            <a:off x="10867499" y="2326459"/>
            <a:ext cx="279488" cy="1872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5080B7-1D32-45A0-BD13-48746D4BD657}"/>
              </a:ext>
            </a:extLst>
          </p:cNvPr>
          <p:cNvCxnSpPr>
            <a:cxnSpLocks/>
          </p:cNvCxnSpPr>
          <p:nvPr/>
        </p:nvCxnSpPr>
        <p:spPr>
          <a:xfrm>
            <a:off x="10857178" y="2661896"/>
            <a:ext cx="289809" cy="15228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DFBFE4-609D-4135-9C66-BEFBD237CBD7}"/>
              </a:ext>
            </a:extLst>
          </p:cNvPr>
          <p:cNvSpPr/>
          <p:nvPr/>
        </p:nvSpPr>
        <p:spPr>
          <a:xfrm>
            <a:off x="6883877" y="2870551"/>
            <a:ext cx="1129856" cy="3731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 OQC OK by PDA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0785C7-E00A-4BFA-B24E-B623B3B2DA12}"/>
              </a:ext>
            </a:extLst>
          </p:cNvPr>
          <p:cNvGrpSpPr/>
          <p:nvPr/>
        </p:nvGrpSpPr>
        <p:grpSpPr>
          <a:xfrm>
            <a:off x="7169067" y="3265854"/>
            <a:ext cx="3839745" cy="423205"/>
            <a:chOff x="7789716" y="2725497"/>
            <a:chExt cx="4206310" cy="7318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EDA7D1F-096B-462B-8B14-CC646D882738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8F70309-5A9D-4C61-AA12-B354AB11F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63EC84-3623-4A96-8603-DDF5041F5F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F051FA7-08BA-49E5-AC81-429335E1E5C1}"/>
              </a:ext>
            </a:extLst>
          </p:cNvPr>
          <p:cNvGrpSpPr/>
          <p:nvPr/>
        </p:nvGrpSpPr>
        <p:grpSpPr>
          <a:xfrm>
            <a:off x="6712678" y="4482850"/>
            <a:ext cx="1301056" cy="357476"/>
            <a:chOff x="7789716" y="2725497"/>
            <a:chExt cx="4206310" cy="73185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5D5A41E-FCC1-4B25-ADA4-8445D0217713}"/>
                </a:ext>
              </a:extLst>
            </p:cNvPr>
            <p:cNvSpPr/>
            <p:nvPr/>
          </p:nvSpPr>
          <p:spPr>
            <a:xfrm>
              <a:off x="7789716" y="2725497"/>
              <a:ext cx="4206310" cy="72778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E52DF47-DEEA-42BE-9D97-7C51FFA2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716" y="2757587"/>
              <a:ext cx="4206310" cy="6997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1DD064-C06E-426A-9C81-8DC72D637C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716" y="2742724"/>
              <a:ext cx="4206310" cy="64832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669A3E-43F1-44EF-8D83-61026B946E5B}"/>
              </a:ext>
            </a:extLst>
          </p:cNvPr>
          <p:cNvGrpSpPr/>
          <p:nvPr/>
        </p:nvGrpSpPr>
        <p:grpSpPr>
          <a:xfrm rot="16200000">
            <a:off x="6205827" y="3258183"/>
            <a:ext cx="1629917" cy="273815"/>
            <a:chOff x="4639692" y="4259985"/>
            <a:chExt cx="4507896" cy="3608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0E3D0E-E4C3-46EC-9F31-E8479EE2D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692" y="4265317"/>
              <a:ext cx="4507896" cy="11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4C3ED3A2-16AF-4094-AC1F-93B2B4BF69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9217" y="4265317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681BE97-8776-4635-92C0-49A92D3C84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7588" y="4259985"/>
              <a:ext cx="0" cy="3554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12C667A-2D15-4A77-B1F7-F61C5C39968C}"/>
              </a:ext>
            </a:extLst>
          </p:cNvPr>
          <p:cNvSpPr/>
          <p:nvPr/>
        </p:nvSpPr>
        <p:spPr>
          <a:xfrm>
            <a:off x="6247676" y="3173009"/>
            <a:ext cx="599085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EB702BF-31F6-4D10-8B92-5D68BB64EF75}"/>
              </a:ext>
            </a:extLst>
          </p:cNvPr>
          <p:cNvSpPr/>
          <p:nvPr/>
        </p:nvSpPr>
        <p:spPr>
          <a:xfrm>
            <a:off x="9226484" y="4658974"/>
            <a:ext cx="1662311" cy="67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SCS Receive the finish goods Scan ID Pallet Code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775E3-3684-4484-A4E1-F80A3E329DAB}"/>
              </a:ext>
            </a:extLst>
          </p:cNvPr>
          <p:cNvSpPr/>
          <p:nvPr/>
        </p:nvSpPr>
        <p:spPr>
          <a:xfrm>
            <a:off x="346610" y="-18304"/>
            <a:ext cx="12131140" cy="36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Change method transfer F/G to SCS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197CC9-0DDA-4FAD-9AD0-A949C0FE9BE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14293-5EBB-4ACF-818A-F12492AAF5F5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34879-F12F-479A-9D6C-16DC3CD92D40}"/>
              </a:ext>
            </a:extLst>
          </p:cNvPr>
          <p:cNvSpPr/>
          <p:nvPr/>
        </p:nvSpPr>
        <p:spPr>
          <a:xfrm>
            <a:off x="1381125" y="1588738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59C90-ED30-4082-87A1-7B4C446AF3BA}"/>
              </a:ext>
            </a:extLst>
          </p:cNvPr>
          <p:cNvSpPr/>
          <p:nvPr/>
        </p:nvSpPr>
        <p:spPr>
          <a:xfrm>
            <a:off x="104775" y="636409"/>
            <a:ext cx="11991975" cy="85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SCS request: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Visualize status of model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following shipment plan daily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Link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final confirmation </a:t>
            </a:r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WMS/PDA </a:t>
            </a:r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operator working in warehouse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11FE8-13BF-4187-88CE-2BDB1ADF62F1}"/>
              </a:ext>
            </a:extLst>
          </p:cNvPr>
          <p:cNvSpPr/>
          <p:nvPr/>
        </p:nvSpPr>
        <p:spPr>
          <a:xfrm>
            <a:off x="7677150" y="1588737"/>
            <a:ext cx="1952625" cy="3444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WMS/PDA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C2E0D-8E4E-481E-A268-85771ED08770}"/>
              </a:ext>
            </a:extLst>
          </p:cNvPr>
          <p:cNvSpPr/>
          <p:nvPr/>
        </p:nvSpPr>
        <p:spPr>
          <a:xfrm>
            <a:off x="104776" y="2064574"/>
            <a:ext cx="4537652" cy="4526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24B951-9E8A-4D89-BD8F-DF71D0178C8E}"/>
              </a:ext>
            </a:extLst>
          </p:cNvPr>
          <p:cNvSpPr/>
          <p:nvPr/>
        </p:nvSpPr>
        <p:spPr>
          <a:xfrm>
            <a:off x="39052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DF67-4BC8-4610-BA31-09DB103FDB0D}"/>
              </a:ext>
            </a:extLst>
          </p:cNvPr>
          <p:cNvSpPr/>
          <p:nvPr/>
        </p:nvSpPr>
        <p:spPr>
          <a:xfrm>
            <a:off x="3419475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2F7090-A295-4A93-9C16-409C5D3030A4}"/>
              </a:ext>
            </a:extLst>
          </p:cNvPr>
          <p:cNvSpPr/>
          <p:nvPr/>
        </p:nvSpPr>
        <p:spPr>
          <a:xfrm>
            <a:off x="1905000" y="2197284"/>
            <a:ext cx="1019175" cy="425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OQC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5B52E1-C31D-4EC6-BC82-C9B4DA01E88D}"/>
              </a:ext>
            </a:extLst>
          </p:cNvPr>
          <p:cNvCxnSpPr>
            <a:cxnSpLocks/>
          </p:cNvCxnSpPr>
          <p:nvPr/>
        </p:nvCxnSpPr>
        <p:spPr>
          <a:xfrm>
            <a:off x="914400" y="2597138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45BCD-062B-433A-A74B-CC560BA005EE}"/>
              </a:ext>
            </a:extLst>
          </p:cNvPr>
          <p:cNvSpPr/>
          <p:nvPr/>
        </p:nvSpPr>
        <p:spPr>
          <a:xfrm>
            <a:off x="304799" y="2867025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Finish production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1C8B7-37B8-4AF7-93BA-4D69FD6C655B}"/>
              </a:ext>
            </a:extLst>
          </p:cNvPr>
          <p:cNvSpPr/>
          <p:nvPr/>
        </p:nvSpPr>
        <p:spPr>
          <a:xfrm>
            <a:off x="304799" y="3636200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Pallet ID finish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3AA36B-94B9-43F7-8144-4C8ADBA44B9F}"/>
              </a:ext>
            </a:extLst>
          </p:cNvPr>
          <p:cNvSpPr/>
          <p:nvPr/>
        </p:nvSpPr>
        <p:spPr>
          <a:xfrm>
            <a:off x="304799" y="4419601"/>
            <a:ext cx="1238251" cy="514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797B-2D41-46E6-A3D8-61B890782936}"/>
              </a:ext>
            </a:extLst>
          </p:cNvPr>
          <p:cNvCxnSpPr>
            <a:cxnSpLocks/>
          </p:cNvCxnSpPr>
          <p:nvPr/>
        </p:nvCxnSpPr>
        <p:spPr>
          <a:xfrm>
            <a:off x="2400300" y="2599490"/>
            <a:ext cx="0" cy="228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69338-6A73-475E-AD81-EE062781C093}"/>
              </a:ext>
            </a:extLst>
          </p:cNvPr>
          <p:cNvCxnSpPr>
            <a:cxnSpLocks/>
          </p:cNvCxnSpPr>
          <p:nvPr/>
        </p:nvCxnSpPr>
        <p:spPr>
          <a:xfrm>
            <a:off x="3924300" y="2609850"/>
            <a:ext cx="0" cy="3038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1BB93C-6961-4580-9EA3-BE981F05007C}"/>
              </a:ext>
            </a:extLst>
          </p:cNvPr>
          <p:cNvSpPr/>
          <p:nvPr/>
        </p:nvSpPr>
        <p:spPr>
          <a:xfrm>
            <a:off x="1795461" y="2867025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Sampling inspection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ABBEE-A29E-4C89-8144-D282A80C4762}"/>
              </a:ext>
            </a:extLst>
          </p:cNvPr>
          <p:cNvSpPr/>
          <p:nvPr/>
        </p:nvSpPr>
        <p:spPr>
          <a:xfrm>
            <a:off x="1795461" y="4419601"/>
            <a:ext cx="1238251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Judgement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2FA64-0BE6-4C42-BBFA-B3F7CDFE46DC}"/>
              </a:ext>
            </a:extLst>
          </p:cNvPr>
          <p:cNvSpPr/>
          <p:nvPr/>
        </p:nvSpPr>
        <p:spPr>
          <a:xfrm>
            <a:off x="3309936" y="4419601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to receive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FB86A5-B6AA-45D0-9705-602FDE3FD944}"/>
              </a:ext>
            </a:extLst>
          </p:cNvPr>
          <p:cNvSpPr/>
          <p:nvPr/>
        </p:nvSpPr>
        <p:spPr>
          <a:xfrm>
            <a:off x="3309936" y="5231577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194CA8-0DD0-4453-802C-4913E49A256E}"/>
              </a:ext>
            </a:extLst>
          </p:cNvPr>
          <p:cNvSpPr/>
          <p:nvPr/>
        </p:nvSpPr>
        <p:spPr>
          <a:xfrm>
            <a:off x="219076" y="4314825"/>
            <a:ext cx="2943214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97A8BE0-C7E0-49FF-A895-B8D8E628F84F}"/>
              </a:ext>
            </a:extLst>
          </p:cNvPr>
          <p:cNvSpPr/>
          <p:nvPr/>
        </p:nvSpPr>
        <p:spPr>
          <a:xfrm>
            <a:off x="1434102" y="5031362"/>
            <a:ext cx="360771" cy="493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0AFD9E-8F36-4677-B9C5-A7278585314D}"/>
              </a:ext>
            </a:extLst>
          </p:cNvPr>
          <p:cNvSpPr/>
          <p:nvPr/>
        </p:nvSpPr>
        <p:spPr>
          <a:xfrm>
            <a:off x="135079" y="5561909"/>
            <a:ext cx="3111208" cy="714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SCS check all data by download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EFF96A-5761-478D-9EE0-F46ED6C17B4F}"/>
              </a:ext>
            </a:extLst>
          </p:cNvPr>
          <p:cNvSpPr/>
          <p:nvPr/>
        </p:nvSpPr>
        <p:spPr>
          <a:xfrm>
            <a:off x="4065448" y="545782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8DF4A6-97A4-449F-9C3B-BF60DD05857C}"/>
              </a:ext>
            </a:extLst>
          </p:cNvPr>
          <p:cNvSpPr/>
          <p:nvPr/>
        </p:nvSpPr>
        <p:spPr>
          <a:xfrm>
            <a:off x="4708675" y="2064574"/>
            <a:ext cx="7393566" cy="45267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85B51E8-2B46-4777-85CE-4116070B857B}"/>
              </a:ext>
            </a:extLst>
          </p:cNvPr>
          <p:cNvSpPr/>
          <p:nvPr/>
        </p:nvSpPr>
        <p:spPr>
          <a:xfrm>
            <a:off x="5153372" y="3817232"/>
            <a:ext cx="1189935" cy="290337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 ID pallet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AD62E9-7218-43F3-AE00-152CC849002B}"/>
              </a:ext>
            </a:extLst>
          </p:cNvPr>
          <p:cNvSpPr/>
          <p:nvPr/>
        </p:nvSpPr>
        <p:spPr>
          <a:xfrm>
            <a:off x="1140833" y="5114918"/>
            <a:ext cx="1004456" cy="2183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Email auto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87E523-C84D-46FA-87A0-4CCE1D2AC2C0}"/>
              </a:ext>
            </a:extLst>
          </p:cNvPr>
          <p:cNvSpPr/>
          <p:nvPr/>
        </p:nvSpPr>
        <p:spPr>
          <a:xfrm>
            <a:off x="6899578" y="3806804"/>
            <a:ext cx="1238250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40869D-8F27-424F-9EFF-EC4DE8379EA8}"/>
              </a:ext>
            </a:extLst>
          </p:cNvPr>
          <p:cNvSpPr/>
          <p:nvPr/>
        </p:nvSpPr>
        <p:spPr>
          <a:xfrm>
            <a:off x="8522492" y="4660915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data PDA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FC8CFAC-854B-44FD-8F34-14D9B14B50C5}"/>
              </a:ext>
            </a:extLst>
          </p:cNvPr>
          <p:cNvSpPr/>
          <p:nvPr/>
        </p:nvSpPr>
        <p:spPr>
          <a:xfrm>
            <a:off x="8546305" y="3803531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FA/QC recheck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DF7F04-A0D3-40A9-A87A-709576884E6E}"/>
              </a:ext>
            </a:extLst>
          </p:cNvPr>
          <p:cNvSpPr/>
          <p:nvPr/>
        </p:nvSpPr>
        <p:spPr>
          <a:xfrm>
            <a:off x="3309936" y="2858674"/>
            <a:ext cx="1238251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2FC24D-3C4D-46E4-9BF1-A820D19C8593}"/>
              </a:ext>
            </a:extLst>
          </p:cNvPr>
          <p:cNvSpPr/>
          <p:nvPr/>
        </p:nvSpPr>
        <p:spPr>
          <a:xfrm>
            <a:off x="3950492" y="309562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7AAFC85-3C59-46BF-9E98-193DC00EA7A5}"/>
              </a:ext>
            </a:extLst>
          </p:cNvPr>
          <p:cNvSpPr/>
          <p:nvPr/>
        </p:nvSpPr>
        <p:spPr>
          <a:xfrm>
            <a:off x="4736304" y="381717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49077A-23C3-4EB2-ACE1-13B575B7257B}"/>
              </a:ext>
            </a:extLst>
          </p:cNvPr>
          <p:cNvSpPr/>
          <p:nvPr/>
        </p:nvSpPr>
        <p:spPr>
          <a:xfrm>
            <a:off x="8936828" y="2300478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D45F12-9761-4F26-9929-BED180EDB070}"/>
              </a:ext>
            </a:extLst>
          </p:cNvPr>
          <p:cNvCxnSpPr/>
          <p:nvPr/>
        </p:nvCxnSpPr>
        <p:spPr>
          <a:xfrm>
            <a:off x="8165525" y="407002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4141B2-48F4-462A-A678-37BBB78CD28F}"/>
              </a:ext>
            </a:extLst>
          </p:cNvPr>
          <p:cNvCxnSpPr>
            <a:cxnSpLocks/>
          </p:cNvCxnSpPr>
          <p:nvPr/>
        </p:nvCxnSpPr>
        <p:spPr>
          <a:xfrm flipV="1">
            <a:off x="6277515" y="4070020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AE74512-BDD3-4566-A418-3F2D4B361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2023" y="453382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AC1DE6A-48AD-4627-826E-4ABE88D9074F}"/>
              </a:ext>
            </a:extLst>
          </p:cNvPr>
          <p:cNvCxnSpPr>
            <a:cxnSpLocks/>
          </p:cNvCxnSpPr>
          <p:nvPr/>
        </p:nvCxnSpPr>
        <p:spPr>
          <a:xfrm flipV="1">
            <a:off x="6248399" y="2426215"/>
            <a:ext cx="609330" cy="3820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1C2B05-B0C5-4B65-ABA3-A90D8D75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2906" y="2875272"/>
            <a:ext cx="489471" cy="337868"/>
          </a:xfrm>
          <a:prstGeom prst="bentConnector3">
            <a:avLst>
              <a:gd name="adj1" fmla="val 98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9D24204-E5D8-4CED-817D-0EA6331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68286" y="3907534"/>
            <a:ext cx="755602" cy="1189935"/>
          </a:xfrm>
          <a:prstGeom prst="rect">
            <a:avLst/>
          </a:prstGeom>
          <a:solidFill>
            <a:srgbClr val="00FFCC"/>
          </a:solidFill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6DD4FE-8FB9-4737-907A-2C211B3FBBFF}"/>
              </a:ext>
            </a:extLst>
          </p:cNvPr>
          <p:cNvSpPr/>
          <p:nvPr/>
        </p:nvSpPr>
        <p:spPr>
          <a:xfrm>
            <a:off x="5123628" y="2603474"/>
            <a:ext cx="1209333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Shipment plan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7A6978-635A-41F0-B9E2-7E3919416050}"/>
              </a:ext>
            </a:extLst>
          </p:cNvPr>
          <p:cNvCxnSpPr/>
          <p:nvPr/>
        </p:nvCxnSpPr>
        <p:spPr>
          <a:xfrm>
            <a:off x="8124827" y="4950337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FDD5A9-0D06-4F79-860D-D7DDD509C5AF}"/>
              </a:ext>
            </a:extLst>
          </p:cNvPr>
          <p:cNvSpPr/>
          <p:nvPr/>
        </p:nvSpPr>
        <p:spPr>
          <a:xfrm>
            <a:off x="6915693" y="4672012"/>
            <a:ext cx="1238251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Result judged OK</a:t>
            </a:r>
          </a:p>
        </p:txBody>
      </p:sp>
      <p:sp>
        <p:nvSpPr>
          <p:cNvPr id="81" name="Arrow: Notched Right 80">
            <a:extLst>
              <a:ext uri="{FF2B5EF4-FFF2-40B4-BE49-F238E27FC236}">
                <a16:creationId xmlns:a16="http://schemas.microsoft.com/office/drawing/2014/main" id="{1DB409E6-1845-4880-B4DA-2772581FF4C6}"/>
              </a:ext>
            </a:extLst>
          </p:cNvPr>
          <p:cNvSpPr/>
          <p:nvPr/>
        </p:nvSpPr>
        <p:spPr>
          <a:xfrm rot="5400000">
            <a:off x="4681956" y="3408406"/>
            <a:ext cx="457677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Notched Right 81">
            <a:extLst>
              <a:ext uri="{FF2B5EF4-FFF2-40B4-BE49-F238E27FC236}">
                <a16:creationId xmlns:a16="http://schemas.microsoft.com/office/drawing/2014/main" id="{FFB98880-3F24-43A9-8359-2435CBA84437}"/>
              </a:ext>
            </a:extLst>
          </p:cNvPr>
          <p:cNvSpPr/>
          <p:nvPr/>
        </p:nvSpPr>
        <p:spPr>
          <a:xfrm rot="5400000">
            <a:off x="4473718" y="4316408"/>
            <a:ext cx="8918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Notched Right 82">
            <a:extLst>
              <a:ext uri="{FF2B5EF4-FFF2-40B4-BE49-F238E27FC236}">
                <a16:creationId xmlns:a16="http://schemas.microsoft.com/office/drawing/2014/main" id="{4DA12ADD-2FC1-42F1-928F-89C9526E71F0}"/>
              </a:ext>
            </a:extLst>
          </p:cNvPr>
          <p:cNvSpPr/>
          <p:nvPr/>
        </p:nvSpPr>
        <p:spPr>
          <a:xfrm rot="5400000">
            <a:off x="4592834" y="5703130"/>
            <a:ext cx="670086" cy="314861"/>
          </a:xfrm>
          <a:prstGeom prst="notched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10C519-E362-42E6-8F3A-5AC9E8F2E29A}"/>
              </a:ext>
            </a:extLst>
          </p:cNvPr>
          <p:cNvSpPr/>
          <p:nvPr/>
        </p:nvSpPr>
        <p:spPr>
          <a:xfrm>
            <a:off x="4744520" y="5264630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8AA2E3-170B-4CD5-BA92-122F0F9276D7}"/>
              </a:ext>
            </a:extLst>
          </p:cNvPr>
          <p:cNvSpPr/>
          <p:nvPr/>
        </p:nvSpPr>
        <p:spPr>
          <a:xfrm>
            <a:off x="5750503" y="2779655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F7F720-4649-4FAA-A480-68875EDAE31C}"/>
              </a:ext>
            </a:extLst>
          </p:cNvPr>
          <p:cNvSpPr/>
          <p:nvPr/>
        </p:nvSpPr>
        <p:spPr>
          <a:xfrm>
            <a:off x="5882795" y="5839704"/>
            <a:ext cx="520842" cy="2497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FCB6A2-69AB-465E-8C8B-DC42B7E42C18}"/>
              </a:ext>
            </a:extLst>
          </p:cNvPr>
          <p:cNvCxnSpPr/>
          <p:nvPr/>
        </p:nvCxnSpPr>
        <p:spPr>
          <a:xfrm>
            <a:off x="9763123" y="4918090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BB7A422-0E05-48B4-BBD9-A9D7436C99A7}"/>
              </a:ext>
            </a:extLst>
          </p:cNvPr>
          <p:cNvSpPr/>
          <p:nvPr/>
        </p:nvSpPr>
        <p:spPr>
          <a:xfrm>
            <a:off x="10129291" y="4786312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72FC533-02E5-4432-A7EF-26E6782BF1BF}"/>
              </a:ext>
            </a:extLst>
          </p:cNvPr>
          <p:cNvSpPr/>
          <p:nvPr/>
        </p:nvSpPr>
        <p:spPr>
          <a:xfrm>
            <a:off x="8522492" y="2546043"/>
            <a:ext cx="1195386" cy="497653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6AB03780-22BE-4EA4-9DFD-A0BDAD80A4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7297" y="2444951"/>
            <a:ext cx="347472" cy="310896"/>
          </a:xfrm>
          <a:prstGeom prst="bentConnector3">
            <a:avLst>
              <a:gd name="adj1" fmla="val 98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18CE33-CF8D-4B49-A5AE-94D64E65DB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07766" y="2988360"/>
            <a:ext cx="555642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508353-973B-4740-B498-BA214DCE16CC}"/>
              </a:ext>
            </a:extLst>
          </p:cNvPr>
          <p:cNvCxnSpPr/>
          <p:nvPr/>
        </p:nvCxnSpPr>
        <p:spPr>
          <a:xfrm>
            <a:off x="7776010" y="3264030"/>
            <a:ext cx="409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6C07423-DD29-413A-8AA5-31D59C3B4E62}"/>
              </a:ext>
            </a:extLst>
          </p:cNvPr>
          <p:cNvSpPr/>
          <p:nvPr/>
        </p:nvSpPr>
        <p:spPr>
          <a:xfrm>
            <a:off x="6886576" y="3040244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PSNV Portal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“Control shipping plan”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AFF9A-FDC0-4B57-82AA-511B44F30D72}"/>
              </a:ext>
            </a:extLst>
          </p:cNvPr>
          <p:cNvCxnSpPr/>
          <p:nvPr/>
        </p:nvCxnSpPr>
        <p:spPr>
          <a:xfrm>
            <a:off x="7791994" y="2430357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4612106-561D-453E-BA3E-3AC9FF4DD3F2}"/>
              </a:ext>
            </a:extLst>
          </p:cNvPr>
          <p:cNvSpPr/>
          <p:nvPr/>
        </p:nvSpPr>
        <p:spPr>
          <a:xfrm>
            <a:off x="6886576" y="2218772"/>
            <a:ext cx="1238251" cy="467591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3F0720-8833-40B0-92A1-DD337ABC5EC2}"/>
              </a:ext>
            </a:extLst>
          </p:cNvPr>
          <p:cNvSpPr/>
          <p:nvPr/>
        </p:nvSpPr>
        <p:spPr>
          <a:xfrm>
            <a:off x="9715496" y="2399601"/>
            <a:ext cx="2347515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Judgement auto 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 FA transfer cargo to SCS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D85340F-16FF-4DA1-AA8B-7A5B59290032}"/>
              </a:ext>
            </a:extLst>
          </p:cNvPr>
          <p:cNvSpPr/>
          <p:nvPr/>
        </p:nvSpPr>
        <p:spPr>
          <a:xfrm>
            <a:off x="6710510" y="2049688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2AAAF-2C08-43B8-90BE-B6F7142AA042}"/>
              </a:ext>
            </a:extLst>
          </p:cNvPr>
          <p:cNvSpPr/>
          <p:nvPr/>
        </p:nvSpPr>
        <p:spPr>
          <a:xfrm>
            <a:off x="6734904" y="2850894"/>
            <a:ext cx="925203" cy="2102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Option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E71E9-F52B-4581-B844-7D2291F2F4C3}"/>
              </a:ext>
            </a:extLst>
          </p:cNvPr>
          <p:cNvSpPr/>
          <p:nvPr/>
        </p:nvSpPr>
        <p:spPr>
          <a:xfrm>
            <a:off x="9844485" y="3679468"/>
            <a:ext cx="2242739" cy="71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Warning to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SCS visualize on pallet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EBCB6F-B05A-4A6C-8BD1-90CD9696F88E}"/>
              </a:ext>
            </a:extLst>
          </p:cNvPr>
          <p:cNvSpPr/>
          <p:nvPr/>
        </p:nvSpPr>
        <p:spPr>
          <a:xfrm>
            <a:off x="4727437" y="3120866"/>
            <a:ext cx="366713" cy="2857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US" sz="11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690BED-EE6D-4B02-85D8-9E258557BFE6}"/>
              </a:ext>
            </a:extLst>
          </p:cNvPr>
          <p:cNvSpPr/>
          <p:nvPr/>
        </p:nvSpPr>
        <p:spPr>
          <a:xfrm>
            <a:off x="6932655" y="5310038"/>
            <a:ext cx="1238250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WMS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7C9EDF7-B7E8-4086-B8AF-7FC87C80AAF3}"/>
              </a:ext>
            </a:extLst>
          </p:cNvPr>
          <p:cNvCxnSpPr>
            <a:cxnSpLocks/>
          </p:cNvCxnSpPr>
          <p:nvPr/>
        </p:nvCxnSpPr>
        <p:spPr>
          <a:xfrm flipV="1">
            <a:off x="6301067" y="5497198"/>
            <a:ext cx="612648" cy="384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24CD500-6FAF-471D-BF6C-01B6D24179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876" y="5935224"/>
            <a:ext cx="410505" cy="310452"/>
          </a:xfrm>
          <a:prstGeom prst="bentConnector3">
            <a:avLst>
              <a:gd name="adj1" fmla="val 101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BC728D0-8F17-4D1C-98A8-2F4AB7E40799}"/>
              </a:ext>
            </a:extLst>
          </p:cNvPr>
          <p:cNvSpPr/>
          <p:nvPr/>
        </p:nvSpPr>
        <p:spPr>
          <a:xfrm>
            <a:off x="6948770" y="6070615"/>
            <a:ext cx="1238251" cy="450172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80F6608-2E52-4914-B9CE-76353DAD106C}"/>
              </a:ext>
            </a:extLst>
          </p:cNvPr>
          <p:cNvSpPr/>
          <p:nvPr/>
        </p:nvSpPr>
        <p:spPr>
          <a:xfrm>
            <a:off x="5131722" y="5605462"/>
            <a:ext cx="1209333" cy="514350"/>
          </a:xfrm>
          <a:prstGeom prst="roundRect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receiving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B1A66-9911-4866-B1EA-503808A33B84}"/>
              </a:ext>
            </a:extLst>
          </p:cNvPr>
          <p:cNvCxnSpPr/>
          <p:nvPr/>
        </p:nvCxnSpPr>
        <p:spPr>
          <a:xfrm>
            <a:off x="8182519" y="6295703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28A759B-5835-42F9-9685-A812D0B04476}"/>
              </a:ext>
            </a:extLst>
          </p:cNvPr>
          <p:cNvSpPr/>
          <p:nvPr/>
        </p:nvSpPr>
        <p:spPr>
          <a:xfrm>
            <a:off x="8553611" y="6076539"/>
            <a:ext cx="1262707" cy="41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Format check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5DE471-1C0C-4E31-B268-DC079BA725A0}"/>
              </a:ext>
            </a:extLst>
          </p:cNvPr>
          <p:cNvSpPr/>
          <p:nvPr/>
        </p:nvSpPr>
        <p:spPr>
          <a:xfrm>
            <a:off x="8533688" y="5250182"/>
            <a:ext cx="1310797" cy="52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 update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E30D14-31AB-4516-9FBE-0B080710AE5F}"/>
              </a:ext>
            </a:extLst>
          </p:cNvPr>
          <p:cNvCxnSpPr/>
          <p:nvPr/>
        </p:nvCxnSpPr>
        <p:spPr>
          <a:xfrm>
            <a:off x="8165525" y="5503886"/>
            <a:ext cx="4000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E60C825-6810-43CD-827B-FFB76428B34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500" y="6096523"/>
            <a:ext cx="2354421" cy="3983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30F728-E428-42B4-8183-BD5974D301FA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22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94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17650-095E-41FE-AAA2-D29318337B69}"/>
              </a:ext>
            </a:extLst>
          </p:cNvPr>
          <p:cNvSpPr/>
          <p:nvPr/>
        </p:nvSpPr>
        <p:spPr>
          <a:xfrm>
            <a:off x="2495550" y="4935571"/>
            <a:ext cx="6305549" cy="3721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FORMAT DOWNLOAD FROM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54915-7E95-45B0-ADE7-B6450438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38632"/>
            <a:ext cx="6579810" cy="371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591C8-9230-465B-AFD5-AD4ED1D0A3CF}"/>
              </a:ext>
            </a:extLst>
          </p:cNvPr>
          <p:cNvSpPr/>
          <p:nvPr/>
        </p:nvSpPr>
        <p:spPr>
          <a:xfrm>
            <a:off x="114299" y="553839"/>
            <a:ext cx="6524529" cy="3527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Details shortage shipment plan daily on WMS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5855AC-A855-46D0-84E7-985BFA6852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I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130" y="5476757"/>
            <a:ext cx="7620000" cy="12892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C869-B01A-401C-8217-AFBD2887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89" y="590513"/>
            <a:ext cx="5373878" cy="294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476-3E76-4E3B-84A1-CF772CB32ED5}"/>
              </a:ext>
            </a:extLst>
          </p:cNvPr>
          <p:cNvSpPr/>
          <p:nvPr/>
        </p:nvSpPr>
        <p:spPr>
          <a:xfrm>
            <a:off x="6774789" y="553839"/>
            <a:ext cx="5274337" cy="342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Shortage shipment plan daily on WMS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16F94-40AE-47DD-A885-85C03EF6865D}"/>
              </a:ext>
            </a:extLst>
          </p:cNvPr>
          <p:cNvSpPr/>
          <p:nvPr/>
        </p:nvSpPr>
        <p:spPr>
          <a:xfrm>
            <a:off x="0" y="1176"/>
            <a:ext cx="12191999" cy="41674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 LINK WMS &amp; CONFIRMATION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5F1B-BBDB-446F-8F4E-69A0366259E5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23</a:t>
            </a:r>
            <a:endParaRPr 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Rectangle: Rounded Corners 90">
            <a:extLst>
              <a:ext uri="{FF2B5EF4-FFF2-40B4-BE49-F238E27FC236}">
                <a16:creationId xmlns:a16="http://schemas.microsoft.com/office/drawing/2014/main" id="{287BF77F-F910-4767-9C4D-60650CCA5BE9}"/>
              </a:ext>
            </a:extLst>
          </p:cNvPr>
          <p:cNvSpPr/>
          <p:nvPr/>
        </p:nvSpPr>
        <p:spPr>
          <a:xfrm>
            <a:off x="61964" y="68784"/>
            <a:ext cx="844262" cy="241871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</a:t>
            </a:r>
          </a:p>
        </p:txBody>
      </p:sp>
    </p:spTree>
    <p:extLst>
      <p:ext uri="{BB962C8B-B14F-4D97-AF65-F5344CB8AC3E}">
        <p14:creationId xmlns:p14="http://schemas.microsoft.com/office/powerpoint/2010/main" val="8752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288" y="792653"/>
            <a:ext cx="1997167" cy="385315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Make Planning</a:t>
              </a:r>
            </a:p>
          </p:txBody>
        </p:sp>
      </p:grpSp>
      <p:sp>
        <p:nvSpPr>
          <p:cNvPr id="6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68192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25681" y="870239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AB94-FD4E-48F4-9CE4-4058ED777A3A}"/>
              </a:ext>
            </a:extLst>
          </p:cNvPr>
          <p:cNvCxnSpPr>
            <a:cxnSpLocks/>
          </p:cNvCxnSpPr>
          <p:nvPr/>
        </p:nvCxnSpPr>
        <p:spPr>
          <a:xfrm>
            <a:off x="5175173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BE4CD0-4EC0-4BA3-9C45-9AE51467EC6C}"/>
              </a:ext>
            </a:extLst>
          </p:cNvPr>
          <p:cNvSpPr/>
          <p:nvPr/>
        </p:nvSpPr>
        <p:spPr>
          <a:xfrm>
            <a:off x="5858621" y="110305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535099-8F51-4B67-B30A-EBD8C1F6E789}"/>
              </a:ext>
            </a:extLst>
          </p:cNvPr>
          <p:cNvCxnSpPr>
            <a:cxnSpLocks/>
          </p:cNvCxnSpPr>
          <p:nvPr/>
        </p:nvCxnSpPr>
        <p:spPr>
          <a:xfrm>
            <a:off x="6542069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138345D-54EA-48EB-A0B2-E1BF535AA5BC}"/>
              </a:ext>
            </a:extLst>
          </p:cNvPr>
          <p:cNvSpPr/>
          <p:nvPr/>
        </p:nvSpPr>
        <p:spPr>
          <a:xfrm>
            <a:off x="7238922" y="87023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0220" y="102826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Send file inventory &amp; shipment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96075-AF56-49BD-AEA8-148E5C2DFB98}"/>
              </a:ext>
            </a:extLst>
          </p:cNvPr>
          <p:cNvSpPr/>
          <p:nvPr/>
        </p:nvSpPr>
        <p:spPr>
          <a:xfrm>
            <a:off x="7496919" y="102826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Compare Stock base on file plan and </a:t>
            </a:r>
            <a:r>
              <a:rPr lang="en-US" sz="1000" dirty="0" smtClean="0">
                <a:solidFill>
                  <a:schemeClr val="tx1"/>
                </a:solidFill>
              </a:rPr>
              <a:t>update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D6FA9-12A4-44CE-A70C-6EB4768DBBA5}"/>
              </a:ext>
            </a:extLst>
          </p:cNvPr>
          <p:cNvCxnSpPr>
            <a:cxnSpLocks/>
          </p:cNvCxnSpPr>
          <p:nvPr/>
        </p:nvCxnSpPr>
        <p:spPr>
          <a:xfrm>
            <a:off x="8866640" y="125299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9548912" y="10885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6830061" y="2573255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9D1B4-D0FD-4A8A-92E7-28048669F438}"/>
              </a:ext>
            </a:extLst>
          </p:cNvPr>
          <p:cNvSpPr/>
          <p:nvPr/>
        </p:nvSpPr>
        <p:spPr>
          <a:xfrm>
            <a:off x="7077172" y="27761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 to Inspection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65315" y="2322551"/>
            <a:ext cx="1997168" cy="379549"/>
            <a:chOff x="2854911" y="4395944"/>
            <a:chExt cx="3068776" cy="274283"/>
          </a:xfrm>
        </p:grpSpPr>
        <p:sp>
          <p:nvSpPr>
            <p:cNvPr id="2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1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812800" y="2820024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200259" y="256875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516811" y="295150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14118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4165" y="373597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827977" y="29513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518895" y="25686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338061" y="333426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99048" y="3699347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6146613" y="294623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38676" y="3351120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17682" y="3649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5756" y="4445752"/>
            <a:ext cx="1997168" cy="379549"/>
            <a:chOff x="2854911" y="4395944"/>
            <a:chExt cx="3068776" cy="274283"/>
          </a:xfrm>
        </p:grpSpPr>
        <p:sp>
          <p:nvSpPr>
            <p:cNvPr id="4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2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719873" y="528279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43334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214159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393953" y="523790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37099" y="543273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45349" y="504998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697703" y="521894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48495" y="618284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99049" y="6290645"/>
            <a:ext cx="1300454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59207" y="581549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61545" y="3764484"/>
            <a:ext cx="9535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on sample standard file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803824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Input  daily production to </a:t>
            </a:r>
            <a:r>
              <a:rPr lang="en-US" sz="1000" dirty="0">
                <a:solidFill>
                  <a:schemeClr val="tx1"/>
                </a:solidFill>
              </a:rPr>
              <a:t>excel file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92658" y="274222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Filter priority </a:t>
            </a:r>
            <a:r>
              <a:rPr lang="en-US" sz="1000" dirty="0" smtClean="0">
                <a:solidFill>
                  <a:schemeClr val="tx1"/>
                </a:solidFill>
              </a:rPr>
              <a:t>shipmen models </a:t>
            </a:r>
            <a:r>
              <a:rPr lang="en-US" sz="1000" dirty="0">
                <a:solidFill>
                  <a:schemeClr val="tx1"/>
                </a:solidFill>
              </a:rPr>
              <a:t>to inspection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488923" y="3787567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Based on the production plan file of SCM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955775" y="3735977"/>
            <a:ext cx="138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Pick up samples based on weight check system 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B8F1AF5E-0E17-4873-9EA0-C15703795580}"/>
              </a:ext>
            </a:extLst>
          </p:cNvPr>
          <p:cNvSpPr/>
          <p:nvPr/>
        </p:nvSpPr>
        <p:spPr>
          <a:xfrm>
            <a:off x="3806151" y="1692422"/>
            <a:ext cx="1336087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0" name="Elbow Connector 29"/>
          <p:cNvCxnSpPr>
            <a:stCxn id="66" idx="3"/>
            <a:endCxn id="19" idx="2"/>
          </p:cNvCxnSpPr>
          <p:nvPr/>
        </p:nvCxnSpPr>
        <p:spPr>
          <a:xfrm flipV="1">
            <a:off x="5142238" y="1388462"/>
            <a:ext cx="4748398" cy="686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C07C8CC-E149-4F67-81DC-5210F5920DDA}"/>
              </a:ext>
            </a:extLst>
          </p:cNvPr>
          <p:cNvSpPr/>
          <p:nvPr/>
        </p:nvSpPr>
        <p:spPr>
          <a:xfrm>
            <a:off x="3936719" y="182940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Send daily </a:t>
            </a:r>
            <a:r>
              <a:rPr lang="en-US" sz="1000" dirty="0">
                <a:solidFill>
                  <a:schemeClr val="tx1"/>
                </a:solidFill>
              </a:rPr>
              <a:t>production plan</a:t>
            </a:r>
          </a:p>
        </p:txBody>
      </p:sp>
      <p:sp>
        <p:nvSpPr>
          <p:cNvPr id="63" name="Speech Bubble: Rectangle 11">
            <a:extLst>
              <a:ext uri="{FF2B5EF4-FFF2-40B4-BE49-F238E27FC236}">
                <a16:creationId xmlns:a16="http://schemas.microsoft.com/office/drawing/2014/main" id="{B7CFFF39-288A-40D2-BCB5-B02FB25CDC09}"/>
              </a:ext>
            </a:extLst>
          </p:cNvPr>
          <p:cNvSpPr/>
          <p:nvPr/>
        </p:nvSpPr>
        <p:spPr>
          <a:xfrm>
            <a:off x="2454660" y="192289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PCS</a:t>
            </a:r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118128" y="207283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0" y="787850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3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7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046556" y="1036150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760032" y="1186087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468282" y="803331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6" y="103615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8433" y="1904926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87049" y="1505657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720635" y="1973968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4591" y="2440110"/>
            <a:ext cx="1997168" cy="379549"/>
            <a:chOff x="2854911" y="4395944"/>
            <a:chExt cx="3068776" cy="274283"/>
          </a:xfrm>
        </p:grpSpPr>
        <p:sp>
          <p:nvSpPr>
            <p:cNvPr id="16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4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381281" y="343837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064729" y="358831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748177" y="320555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1997168" y="3357751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7195" y="2649779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3343336" y="3032535"/>
            <a:ext cx="840055" cy="555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50832" y="384286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33" name="Elbow Connector 32"/>
          <p:cNvCxnSpPr>
            <a:stCxn id="20" idx="3"/>
            <a:endCxn id="28" idx="1"/>
          </p:cNvCxnSpPr>
          <p:nvPr/>
        </p:nvCxnSpPr>
        <p:spPr>
          <a:xfrm>
            <a:off x="3375895" y="3588315"/>
            <a:ext cx="774937" cy="637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35745" y="281965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Normal inspection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43480" y="404755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Reliability inspection</a:t>
            </a:r>
          </a:p>
        </p:txBody>
      </p:sp>
      <p:cxnSp>
        <p:nvCxnSpPr>
          <p:cNvPr id="39" name="Straight Connector 38"/>
          <p:cNvCxnSpPr>
            <a:stCxn id="23" idx="3"/>
          </p:cNvCxnSpPr>
          <p:nvPr/>
        </p:nvCxnSpPr>
        <p:spPr>
          <a:xfrm>
            <a:off x="5784913" y="3032535"/>
            <a:ext cx="576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61214" y="2758484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533415" y="2819659"/>
            <a:ext cx="1160608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Appearance inspection, function, WI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680013" y="4217851"/>
            <a:ext cx="68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361214" y="3902458"/>
            <a:ext cx="1467411" cy="69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6474738" y="3929684"/>
            <a:ext cx="1280557" cy="642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Characteristic,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Vibration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, Drop,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Temperature test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15180" y="5021009"/>
            <a:ext cx="1997168" cy="379549"/>
            <a:chOff x="2854911" y="4395944"/>
            <a:chExt cx="3068776" cy="274283"/>
          </a:xfrm>
        </p:grpSpPr>
        <p:sp>
          <p:nvSpPr>
            <p:cNvPr id="4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5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4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849030" y="536744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32478" y="551738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215926" y="513463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396989" y="5331090"/>
            <a:ext cx="1258325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barcode inner product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26151" y="5896464"/>
            <a:ext cx="0" cy="33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9199" y="6143568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23987" y="6209580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Based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the mater list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7084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54762" y="839337"/>
            <a:ext cx="1997168" cy="379549"/>
            <a:chOff x="2854911" y="4395944"/>
            <a:chExt cx="3068776" cy="274283"/>
          </a:xfrm>
        </p:grpSpPr>
        <p:sp>
          <p:nvSpPr>
            <p:cNvPr id="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6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302017" y="1836371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12729" y="1469023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2777145" y="1036636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90621" y="1186573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98871" y="803817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5" y="1036636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2nd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197445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weight control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41699" y="2268247"/>
            <a:ext cx="1997168" cy="379549"/>
            <a:chOff x="2854911" y="4395944"/>
            <a:chExt cx="3068776" cy="274283"/>
          </a:xfrm>
        </p:grpSpPr>
        <p:sp>
          <p:nvSpPr>
            <p:cNvPr id="14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7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6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448593" y="3063559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16206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031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22673" y="3018663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</a:t>
            </a:r>
            <a:r>
              <a:rPr lang="en-US" sz="1000" dirty="0" smtClean="0">
                <a:solidFill>
                  <a:schemeClr val="tx1"/>
                </a:solidFill>
              </a:rPr>
              <a:t> outer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465819" y="3213496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74069" y="2830740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26423" y="2999704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Scan all 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barcodes</a:t>
            </a:r>
            <a:r>
              <a:rPr lang="en-US" sz="1000" dirty="0" smtClean="0">
                <a:solidFill>
                  <a:schemeClr val="tx1"/>
                </a:solidFill>
              </a:rPr>
              <a:t> inner serial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7215" y="3963600"/>
            <a:ext cx="1467411" cy="56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505213" y="4071405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Outer &amp;  all inner boxes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7927" y="3596252"/>
            <a:ext cx="0" cy="40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8617" y="4852045"/>
            <a:ext cx="1997168" cy="379549"/>
            <a:chOff x="2854911" y="4395944"/>
            <a:chExt cx="3068776" cy="274283"/>
          </a:xfrm>
        </p:grpSpPr>
        <p:sp>
          <p:nvSpPr>
            <p:cNvPr id="2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26331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Step 8</a:t>
              </a:r>
              <a:endParaRPr lang="en-US" sz="12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9" name="Speech Bubble: Rectangle 18">
            <a:extLst>
              <a:ext uri="{FF2B5EF4-FFF2-40B4-BE49-F238E27FC236}">
                <a16:creationId xmlns:a16="http://schemas.microsoft.com/office/drawing/2014/main" id="{205A82F1-BCD0-4D65-9807-34D9830B55A3}"/>
              </a:ext>
            </a:extLst>
          </p:cNvPr>
          <p:cNvSpPr/>
          <p:nvPr/>
        </p:nvSpPr>
        <p:spPr>
          <a:xfrm>
            <a:off x="506427" y="5792988"/>
            <a:ext cx="683448" cy="299874"/>
          </a:xfrm>
          <a:prstGeom prst="wedgeRectCallout">
            <a:avLst>
              <a:gd name="adj1" fmla="val -14293"/>
              <a:gd name="adj2" fmla="val -4869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1206840" y="5942925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1871643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2165785" y="5729132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sample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21A89C-76CF-413A-B9CE-94884FE9192A}"/>
              </a:ext>
            </a:extLst>
          </p:cNvPr>
          <p:cNvCxnSpPr>
            <a:cxnSpLocks/>
          </p:cNvCxnSpPr>
          <p:nvPr/>
        </p:nvCxnSpPr>
        <p:spPr>
          <a:xfrm>
            <a:off x="3515423" y="5942922"/>
            <a:ext cx="68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FD022120-0930-4D19-B917-D6AD205BC0F9}"/>
              </a:ext>
            </a:extLst>
          </p:cNvPr>
          <p:cNvSpPr/>
          <p:nvPr/>
        </p:nvSpPr>
        <p:spPr>
          <a:xfrm>
            <a:off x="4181129" y="5560166"/>
            <a:ext cx="1627718" cy="7655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3BC7E-68EF-4C73-B738-E6F53E8EF300}"/>
              </a:ext>
            </a:extLst>
          </p:cNvPr>
          <p:cNvSpPr/>
          <p:nvPr/>
        </p:nvSpPr>
        <p:spPr>
          <a:xfrm>
            <a:off x="4451224" y="5748089"/>
            <a:ext cx="1123009" cy="42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Judgment all Lot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Analysis of OQC System Functional Diagram</a:t>
            </a:r>
          </a:p>
        </p:txBody>
      </p:sp>
    </p:spTree>
    <p:extLst>
      <p:ext uri="{BB962C8B-B14F-4D97-AF65-F5344CB8AC3E}">
        <p14:creationId xmlns:p14="http://schemas.microsoft.com/office/powerpoint/2010/main" val="39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9105153" y="1734957"/>
            <a:ext cx="1315864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05156" y="1954743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81" y="805129"/>
          <a:ext cx="11074997" cy="5985407"/>
        </p:xfrm>
        <a:graphic>
          <a:graphicData uri="http://schemas.openxmlformats.org/drawingml/2006/table">
            <a:tbl>
              <a:tblPr firstRow="1" bandRow="1"/>
              <a:tblGrid>
                <a:gridCol w="429789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2879468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1182060">
                  <a:extLst>
                    <a:ext uri="{9D8B030D-6E8A-4147-A177-3AD203B41FA5}">
                      <a16:colId xmlns:a16="http://schemas.microsoft.com/office/drawing/2014/main" val="393331424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3940147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88394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40773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3139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Meeting, discuss, analyze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shortage shipment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1654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Upload production plan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Pick-up sample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Confirm Outer carton and inner box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Modify weight check OQC 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normal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9053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OQC Reliability inspection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 all serial of product for ensure matching serial 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25128"/>
                  </a:ext>
                </a:extLst>
              </a:tr>
              <a:tr h="2703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Return sample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499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Function OQC judgment all lot for production result</a:t>
                      </a: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1360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FA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9337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for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01010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Visualize inspection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result OQC with WMS of SCM</a:t>
                      </a:r>
                      <a:endParaRPr 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08238"/>
                  </a:ext>
                </a:extLst>
              </a:tr>
              <a:tr h="33158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daily OQC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2272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A8935F-29BC-4EDD-525F-F78768D88359}"/>
              </a:ext>
            </a:extLst>
          </p:cNvPr>
          <p:cNvCxnSpPr>
            <a:cxnSpLocks/>
          </p:cNvCxnSpPr>
          <p:nvPr/>
        </p:nvCxnSpPr>
        <p:spPr>
          <a:xfrm>
            <a:off x="5206262" y="1236934"/>
            <a:ext cx="1274007" cy="1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53208" y="50156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936619" y="64058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56627" y="627526"/>
            <a:ext cx="638103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334003" y="477124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688919" y="4581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793745" y="458105"/>
            <a:ext cx="70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Go-live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F81A4-721C-F6D0-F298-B42BE3C44D82}"/>
              </a:ext>
            </a:extLst>
          </p:cNvPr>
          <p:cNvCxnSpPr>
            <a:cxnSpLocks/>
          </p:cNvCxnSpPr>
          <p:nvPr/>
        </p:nvCxnSpPr>
        <p:spPr>
          <a:xfrm>
            <a:off x="6487286" y="1585622"/>
            <a:ext cx="438774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21226A-49F6-477C-6E3B-70EAE09B5799}"/>
              </a:ext>
            </a:extLst>
          </p:cNvPr>
          <p:cNvCxnSpPr>
            <a:cxnSpLocks/>
          </p:cNvCxnSpPr>
          <p:nvPr/>
        </p:nvCxnSpPr>
        <p:spPr>
          <a:xfrm>
            <a:off x="6532329" y="1904791"/>
            <a:ext cx="408441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B413F4-B4B8-5118-599F-132D64FFEC2F}"/>
              </a:ext>
            </a:extLst>
          </p:cNvPr>
          <p:cNvCxnSpPr>
            <a:cxnSpLocks/>
          </p:cNvCxnSpPr>
          <p:nvPr/>
        </p:nvCxnSpPr>
        <p:spPr>
          <a:xfrm>
            <a:off x="6965337" y="2246730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D995AA-0B32-B72B-E950-E08CC79680DC}"/>
              </a:ext>
            </a:extLst>
          </p:cNvPr>
          <p:cNvCxnSpPr>
            <a:cxnSpLocks/>
          </p:cNvCxnSpPr>
          <p:nvPr/>
        </p:nvCxnSpPr>
        <p:spPr>
          <a:xfrm>
            <a:off x="6937287" y="2561386"/>
            <a:ext cx="373252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6FC228-DB21-1604-2DED-157FF2A7BB2E}"/>
              </a:ext>
            </a:extLst>
          </p:cNvPr>
          <p:cNvCxnSpPr>
            <a:cxnSpLocks/>
          </p:cNvCxnSpPr>
          <p:nvPr/>
        </p:nvCxnSpPr>
        <p:spPr>
          <a:xfrm>
            <a:off x="5206262" y="1368693"/>
            <a:ext cx="1274007" cy="2907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04F2C-BA57-3DAF-BB24-DA8596425386}"/>
              </a:ext>
            </a:extLst>
          </p:cNvPr>
          <p:cNvCxnSpPr>
            <a:cxnSpLocks/>
          </p:cNvCxnSpPr>
          <p:nvPr/>
        </p:nvCxnSpPr>
        <p:spPr>
          <a:xfrm>
            <a:off x="7337517" y="2910846"/>
            <a:ext cx="410577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91247-B0A3-B7BF-2157-233F356DD87D}"/>
              </a:ext>
            </a:extLst>
          </p:cNvPr>
          <p:cNvCxnSpPr>
            <a:cxnSpLocks/>
          </p:cNvCxnSpPr>
          <p:nvPr/>
        </p:nvCxnSpPr>
        <p:spPr>
          <a:xfrm>
            <a:off x="7774220" y="3245520"/>
            <a:ext cx="363939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6B94C-4FEF-5CAC-621D-6C018CAE2D5D}"/>
              </a:ext>
            </a:extLst>
          </p:cNvPr>
          <p:cNvCxnSpPr>
            <a:cxnSpLocks/>
          </p:cNvCxnSpPr>
          <p:nvPr/>
        </p:nvCxnSpPr>
        <p:spPr>
          <a:xfrm>
            <a:off x="8164285" y="3576315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98204B-892D-9CBE-9B69-6CD22E3A2F44}"/>
              </a:ext>
            </a:extLst>
          </p:cNvPr>
          <p:cNvCxnSpPr>
            <a:cxnSpLocks/>
          </p:cNvCxnSpPr>
          <p:nvPr/>
        </p:nvCxnSpPr>
        <p:spPr>
          <a:xfrm>
            <a:off x="8151222" y="3894170"/>
            <a:ext cx="408528" cy="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30F72-9CC6-FF75-54E2-95CD85291C9A}"/>
              </a:ext>
            </a:extLst>
          </p:cNvPr>
          <p:cNvCxnSpPr>
            <a:cxnSpLocks/>
          </p:cNvCxnSpPr>
          <p:nvPr/>
        </p:nvCxnSpPr>
        <p:spPr>
          <a:xfrm>
            <a:off x="8159938" y="4382019"/>
            <a:ext cx="391481" cy="7101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4683DA-0A3B-16C3-A9EC-5F166CA0B036}"/>
              </a:ext>
            </a:extLst>
          </p:cNvPr>
          <p:cNvCxnSpPr>
            <a:cxnSpLocks/>
          </p:cNvCxnSpPr>
          <p:nvPr/>
        </p:nvCxnSpPr>
        <p:spPr>
          <a:xfrm flipV="1">
            <a:off x="8168214" y="4728754"/>
            <a:ext cx="779945" cy="14012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46811D-38E7-7AFF-DBD7-24BA7DE47715}"/>
              </a:ext>
            </a:extLst>
          </p:cNvPr>
          <p:cNvCxnSpPr>
            <a:cxnSpLocks/>
          </p:cNvCxnSpPr>
          <p:nvPr/>
        </p:nvCxnSpPr>
        <p:spPr>
          <a:xfrm flipV="1">
            <a:off x="8987348" y="5199017"/>
            <a:ext cx="757798" cy="749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F490C-8174-5C30-15F9-EAD4B2298A36}"/>
              </a:ext>
            </a:extLst>
          </p:cNvPr>
          <p:cNvCxnSpPr>
            <a:cxnSpLocks/>
          </p:cNvCxnSpPr>
          <p:nvPr/>
        </p:nvCxnSpPr>
        <p:spPr>
          <a:xfrm flipV="1">
            <a:off x="8987348" y="5669281"/>
            <a:ext cx="757798" cy="9944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9286054" y="6154043"/>
            <a:ext cx="751067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59FC6-374D-4F61-B71E-1B3F81E847A8}"/>
              </a:ext>
            </a:extLst>
          </p:cNvPr>
          <p:cNvCxnSpPr>
            <a:cxnSpLocks/>
          </p:cNvCxnSpPr>
          <p:nvPr/>
        </p:nvCxnSpPr>
        <p:spPr>
          <a:xfrm>
            <a:off x="6493428" y="1081225"/>
            <a:ext cx="25934" cy="562589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2430C-2A2B-A5B5-0C09-2040AA686DBD}"/>
              </a:ext>
            </a:extLst>
          </p:cNvPr>
          <p:cNvCxnSpPr>
            <a:cxnSpLocks/>
          </p:cNvCxnSpPr>
          <p:nvPr/>
        </p:nvCxnSpPr>
        <p:spPr>
          <a:xfrm>
            <a:off x="8136200" y="6569305"/>
            <a:ext cx="1948075" cy="4669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371081" y="396791"/>
            <a:ext cx="2983659" cy="418451"/>
            <a:chOff x="2854911" y="4395944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9594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400" b="1" dirty="0" smtClean="0"/>
                <a:t>Schedule </a:t>
              </a:r>
              <a:r>
                <a:rPr lang="en-US" sz="1400" b="1" dirty="0"/>
                <a:t>OQC </a:t>
              </a:r>
              <a:r>
                <a:rPr lang="en-US" sz="1400" b="1" dirty="0" smtClean="0"/>
                <a:t>Digital  System</a:t>
              </a:r>
              <a:endParaRPr lang="en-US" sz="14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4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sample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38790" y="782535"/>
            <a:ext cx="12092822" cy="343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/>
              <a:t>OQC DIGITAL SYSTEM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2154" y="4271877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8C6E9B2-118B-401B-955E-4A2371DB406D}"/>
              </a:ext>
            </a:extLst>
          </p:cNvPr>
          <p:cNvGrpSpPr/>
          <p:nvPr/>
        </p:nvGrpSpPr>
        <p:grpSpPr>
          <a:xfrm>
            <a:off x="4731506" y="5446094"/>
            <a:ext cx="1606146" cy="1234323"/>
            <a:chOff x="1754232" y="591612"/>
            <a:chExt cx="922911" cy="456848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D5DBB7C-436A-4EB8-AEF1-1368F7DA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4232" y="591612"/>
              <a:ext cx="922911" cy="456848"/>
            </a:xfrm>
            <a:prstGeom prst="rect">
              <a:avLst/>
            </a:prstGeom>
          </p:spPr>
        </p:pic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7831CDA-322B-4331-8B4D-A63DE767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733" y="760958"/>
              <a:ext cx="795130" cy="15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Database server OQC</a:t>
              </a:r>
            </a:p>
          </p:txBody>
        </p:sp>
      </p:grp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846DD9E-A44C-4A46-8949-69056789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874" y="5035731"/>
            <a:ext cx="1060123" cy="8215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7197" y="4684631"/>
            <a:ext cx="11357123" cy="2139572"/>
            <a:chOff x="347197" y="4110394"/>
            <a:chExt cx="11357123" cy="247867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D6E9D7-C448-4769-87FE-5A47636C3D9C}"/>
                </a:ext>
              </a:extLst>
            </p:cNvPr>
            <p:cNvSpPr/>
            <p:nvPr/>
          </p:nvSpPr>
          <p:spPr>
            <a:xfrm>
              <a:off x="8587134" y="5357846"/>
              <a:ext cx="877693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4EF8E75-AD49-4459-B02F-10A229BC616A}"/>
                </a:ext>
              </a:extLst>
            </p:cNvPr>
            <p:cNvCxnSpPr/>
            <p:nvPr/>
          </p:nvCxnSpPr>
          <p:spPr>
            <a:xfrm flipV="1">
              <a:off x="1682702" y="4536324"/>
              <a:ext cx="9028685" cy="2"/>
            </a:xfrm>
            <a:prstGeom prst="straightConnector1">
              <a:avLst/>
            </a:prstGeom>
            <a:ln w="12700"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7C4D034-232E-4BD1-A1FA-93BD7504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09" y="4993376"/>
              <a:ext cx="1009893" cy="92649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7726433-616F-4DBD-8A71-67D4CD3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55434">
              <a:off x="1521194" y="5012688"/>
              <a:ext cx="290829" cy="60502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7D271352-6182-4330-8D73-C7B869D5CE94}"/>
                </a:ext>
              </a:extLst>
            </p:cNvPr>
            <p:cNvCxnSpPr/>
            <p:nvPr/>
          </p:nvCxnSpPr>
          <p:spPr>
            <a:xfrm flipV="1">
              <a:off x="1760007" y="5815216"/>
              <a:ext cx="2838719" cy="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Elbow 333">
              <a:extLst>
                <a:ext uri="{FF2B5EF4-FFF2-40B4-BE49-F238E27FC236}">
                  <a16:creationId xmlns:a16="http://schemas.microsoft.com/office/drawing/2014/main" id="{384B63C0-4195-4EF3-9200-6BFA69922B63}"/>
                </a:ext>
              </a:extLst>
            </p:cNvPr>
            <p:cNvCxnSpPr/>
            <p:nvPr/>
          </p:nvCxnSpPr>
          <p:spPr>
            <a:xfrm rot="5400000">
              <a:off x="6104617" y="4808786"/>
              <a:ext cx="794922" cy="781409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8" idx="4"/>
            </p:cNvCxnSpPr>
            <p:nvPr/>
          </p:nvCxnSpPr>
          <p:spPr>
            <a:xfrm rot="5400000">
              <a:off x="6666825" y="4205382"/>
              <a:ext cx="1052132" cy="211620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A92D1A9-61A0-4964-B634-C15D31AC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567" l="0" r="100000">
                          <a14:foregroundMark x1="57604" y1="40837" x2="57604" y2="40837"/>
                          <a14:foregroundMark x1="47083" y1="64214" x2="47083" y2="64214"/>
                          <a14:foregroundMark x1="49688" y1="92208" x2="49688" y2="92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5703" flipV="1">
              <a:off x="10736639" y="4883819"/>
              <a:ext cx="261515" cy="648767"/>
            </a:xfrm>
            <a:prstGeom prst="rect">
              <a:avLst/>
            </a:prstGeom>
          </p:spPr>
        </p:pic>
        <p:cxnSp>
          <p:nvCxnSpPr>
            <p:cNvPr id="199" name="Connector: Elbow 350">
              <a:extLst>
                <a:ext uri="{FF2B5EF4-FFF2-40B4-BE49-F238E27FC236}">
                  <a16:creationId xmlns:a16="http://schemas.microsoft.com/office/drawing/2014/main" id="{3771EE05-4F4E-41D0-A2D4-DC9B3FDD7645}"/>
                </a:ext>
              </a:extLst>
            </p:cNvPr>
            <p:cNvCxnSpPr>
              <a:stCxn id="196" idx="2"/>
            </p:cNvCxnSpPr>
            <p:nvPr/>
          </p:nvCxnSpPr>
          <p:spPr>
            <a:xfrm rot="5400000">
              <a:off x="8547559" y="3419307"/>
              <a:ext cx="391434" cy="5267323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34A4ADC-9D3C-436C-BAA2-80B50C42747F}"/>
                </a:ext>
              </a:extLst>
            </p:cNvPr>
            <p:cNvSpPr/>
            <p:nvPr/>
          </p:nvSpPr>
          <p:spPr>
            <a:xfrm>
              <a:off x="7132342" y="5069390"/>
              <a:ext cx="1072135" cy="707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link weight FA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DD1C3-3E54-4729-B41B-843CBCD5BFD5}"/>
                </a:ext>
              </a:extLst>
            </p:cNvPr>
            <p:cNvSpPr/>
            <p:nvPr/>
          </p:nvSpPr>
          <p:spPr>
            <a:xfrm>
              <a:off x="492834" y="6072973"/>
              <a:ext cx="1848584" cy="5160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pick-up quantity</a:t>
              </a: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4F81DE6-4E03-4DD4-995D-FB1E6841EE19}"/>
                </a:ext>
              </a:extLst>
            </p:cNvPr>
            <p:cNvCxnSpPr/>
            <p:nvPr/>
          </p:nvCxnSpPr>
          <p:spPr>
            <a:xfrm>
              <a:off x="5487692" y="4765035"/>
              <a:ext cx="0" cy="372262"/>
            </a:xfrm>
            <a:prstGeom prst="straightConnector1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344200C-BC5F-4B64-A679-ED937EFEECA8}"/>
                </a:ext>
              </a:extLst>
            </p:cNvPr>
            <p:cNvSpPr/>
            <p:nvPr/>
          </p:nvSpPr>
          <p:spPr>
            <a:xfrm>
              <a:off x="1090982" y="4310292"/>
              <a:ext cx="56693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C436185-61B4-4256-9738-B9CFEEE0FDEC}"/>
                </a:ext>
              </a:extLst>
            </p:cNvPr>
            <p:cNvSpPr/>
            <p:nvPr/>
          </p:nvSpPr>
          <p:spPr>
            <a:xfrm>
              <a:off x="247530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09A188A-D6B5-45F3-9ECE-6075B2742B36}"/>
                </a:ext>
              </a:extLst>
            </p:cNvPr>
            <p:cNvSpPr/>
            <p:nvPr/>
          </p:nvSpPr>
          <p:spPr>
            <a:xfrm>
              <a:off x="3852413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B2A8273-6AEF-4247-A3DF-98D4173BC63E}"/>
                </a:ext>
              </a:extLst>
            </p:cNvPr>
            <p:cNvSpPr/>
            <p:nvPr/>
          </p:nvSpPr>
          <p:spPr>
            <a:xfrm>
              <a:off x="5229523" y="4310292"/>
              <a:ext cx="554320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2A383BA-4EF7-4BB2-B022-4BBFB067D9E9}"/>
                </a:ext>
              </a:extLst>
            </p:cNvPr>
            <p:cNvSpPr/>
            <p:nvPr/>
          </p:nvSpPr>
          <p:spPr>
            <a:xfrm>
              <a:off x="660122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AB2F586-35AA-4D9D-B096-831148187053}"/>
                </a:ext>
              </a:extLst>
            </p:cNvPr>
            <p:cNvSpPr/>
            <p:nvPr/>
          </p:nvSpPr>
          <p:spPr>
            <a:xfrm>
              <a:off x="7978335" y="4310292"/>
              <a:ext cx="552518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D376A2D-76A2-48D8-A5DD-60A4CABDF042}"/>
                </a:ext>
              </a:extLst>
            </p:cNvPr>
            <p:cNvSpPr/>
            <p:nvPr/>
          </p:nvSpPr>
          <p:spPr>
            <a:xfrm>
              <a:off x="9348235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8D77875-C2DC-4A18-9A83-394DBA17A91A}"/>
                </a:ext>
              </a:extLst>
            </p:cNvPr>
            <p:cNvSpPr/>
            <p:nvPr/>
          </p:nvSpPr>
          <p:spPr>
            <a:xfrm>
              <a:off x="10725347" y="4310292"/>
              <a:ext cx="559729" cy="4271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>
                  <a:solidFill>
                    <a:sysClr val="windowText" lastClr="000000"/>
                  </a:solidFill>
                </a:rPr>
                <a:t>8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A67338C-DB88-497E-84A4-61A917127A20}"/>
                </a:ext>
              </a:extLst>
            </p:cNvPr>
            <p:cNvCxnSpPr/>
            <p:nvPr/>
          </p:nvCxnSpPr>
          <p:spPr>
            <a:xfrm>
              <a:off x="2362765" y="4204352"/>
              <a:ext cx="798555" cy="7992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0AEEA78-FD84-438F-8568-99F0F9BE233C}"/>
                </a:ext>
              </a:extLst>
            </p:cNvPr>
            <p:cNvCxnSpPr/>
            <p:nvPr/>
          </p:nvCxnSpPr>
          <p:spPr>
            <a:xfrm>
              <a:off x="3732608" y="4110394"/>
              <a:ext cx="812093" cy="882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7CB39C8-8AA6-4030-9F27-D5864522B009}"/>
                </a:ext>
              </a:extLst>
            </p:cNvPr>
            <p:cNvCxnSpPr/>
            <p:nvPr/>
          </p:nvCxnSpPr>
          <p:spPr>
            <a:xfrm flipV="1">
              <a:off x="3660420" y="4147433"/>
              <a:ext cx="902326" cy="8333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4256B74-A2F7-45EB-868E-10CDAE439712}"/>
                </a:ext>
              </a:extLst>
            </p:cNvPr>
            <p:cNvCxnSpPr/>
            <p:nvPr/>
          </p:nvCxnSpPr>
          <p:spPr>
            <a:xfrm flipV="1">
              <a:off x="2277041" y="4158544"/>
              <a:ext cx="902326" cy="826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or: Elbow 334">
              <a:extLst>
                <a:ext uri="{FF2B5EF4-FFF2-40B4-BE49-F238E27FC236}">
                  <a16:creationId xmlns:a16="http://schemas.microsoft.com/office/drawing/2014/main" id="{87C31E09-3AE7-4886-A599-4BD1BCD9ED46}"/>
                </a:ext>
              </a:extLst>
            </p:cNvPr>
            <p:cNvCxnSpPr>
              <a:stCxn id="209" idx="4"/>
            </p:cNvCxnSpPr>
            <p:nvPr/>
          </p:nvCxnSpPr>
          <p:spPr>
            <a:xfrm rot="5400000">
              <a:off x="7256357" y="3678107"/>
              <a:ext cx="1312433" cy="3431054"/>
            </a:xfrm>
            <a:prstGeom prst="bentConnector2">
              <a:avLst/>
            </a:prstGeom>
            <a:ln w="12700">
              <a:solidFill>
                <a:srgbClr val="2A0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E34480C6-F85E-48B8-ACC9-88E86E185506}"/>
                </a:ext>
              </a:extLst>
            </p:cNvPr>
            <p:cNvSpPr/>
            <p:nvPr/>
          </p:nvSpPr>
          <p:spPr>
            <a:xfrm>
              <a:off x="11230022" y="4830840"/>
              <a:ext cx="474298" cy="36505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図 49">
              <a:extLst>
                <a:ext uri="{FF2B5EF4-FFF2-40B4-BE49-F238E27FC236}">
                  <a16:creationId xmlns:a16="http://schemas.microsoft.com/office/drawing/2014/main" id="{C41799AB-C0F1-4DD0-9771-6DB754EE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9547" y="4861360"/>
              <a:ext cx="231607" cy="27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942E0ED0-1833-4351-BB77-400EBD4DA246}"/>
                </a:ext>
              </a:extLst>
            </p:cNvPr>
            <p:cNvSpPr/>
            <p:nvPr/>
          </p:nvSpPr>
          <p:spPr>
            <a:xfrm>
              <a:off x="930092" y="4884052"/>
              <a:ext cx="453667" cy="485929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図 49">
              <a:extLst>
                <a:ext uri="{FF2B5EF4-FFF2-40B4-BE49-F238E27FC236}">
                  <a16:creationId xmlns:a16="http://schemas.microsoft.com/office/drawing/2014/main" id="{253519A7-4914-464A-B061-CF1154FB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5158" y="4961959"/>
              <a:ext cx="356861" cy="30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C0F57A9-00A3-439B-804E-09306D358162}"/>
                </a:ext>
              </a:extLst>
            </p:cNvPr>
            <p:cNvSpPr/>
            <p:nvPr/>
          </p:nvSpPr>
          <p:spPr>
            <a:xfrm>
              <a:off x="347197" y="4371030"/>
              <a:ext cx="627185" cy="2586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91627" y="1766714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2029342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3686847" y="1720942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5061050" y="1705071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6641735" y="171916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8081834" y="1705070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9650836" y="1705069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344200C-BC5F-4B64-A679-ED937EFEECA8}"/>
              </a:ext>
            </a:extLst>
          </p:cNvPr>
          <p:cNvSpPr/>
          <p:nvPr/>
        </p:nvSpPr>
        <p:spPr>
          <a:xfrm>
            <a:off x="11301473" y="1689986"/>
            <a:ext cx="447316" cy="3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4084" y="3396509"/>
            <a:ext cx="11624181" cy="851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OQC inspection result </a:t>
            </a:r>
            <a:r>
              <a:rPr lang="en-US" sz="1400" b="1" dirty="0">
                <a:solidFill>
                  <a:srgbClr val="FF0000"/>
                </a:solidFill>
              </a:rPr>
              <a:t>no link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FA &amp; SCM system, easy mistake</a:t>
            </a:r>
            <a:r>
              <a:rPr lang="en-US" sz="1400" dirty="0" smtClean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All procedures are </a:t>
            </a:r>
            <a:r>
              <a:rPr lang="en-US" sz="1400" b="1" dirty="0">
                <a:solidFill>
                  <a:srgbClr val="FF0000"/>
                </a:solidFill>
              </a:rPr>
              <a:t>manual by Excel</a:t>
            </a:r>
            <a:r>
              <a:rPr lang="en-US" sz="1400" dirty="0">
                <a:solidFill>
                  <a:sysClr val="windowText" lastClr="000000"/>
                </a:solidFill>
              </a:rPr>
              <a:t>, loss time </a:t>
            </a:r>
            <a:r>
              <a:rPr lang="en-US" sz="1400" b="1" dirty="0">
                <a:solidFill>
                  <a:srgbClr val="FF0000"/>
                </a:solidFill>
              </a:rPr>
              <a:t>to traceability</a:t>
            </a:r>
            <a:r>
              <a:rPr lang="en-US" sz="1400" dirty="0">
                <a:solidFill>
                  <a:sysClr val="windowText" lastClr="000000"/>
                </a:solidFill>
              </a:rPr>
              <a:t>, and skip processes.</a:t>
            </a:r>
          </a:p>
          <a:p>
            <a:pPr marL="285750" lvl="0" indent="-285750" defTabSz="914400">
              <a:buFont typeface="Wingdings" panose="05000000000000000000" pitchFamily="2" charset="2"/>
              <a:buChar char="v"/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The results of the inspection process are </a:t>
            </a:r>
            <a:r>
              <a:rPr lang="en-US" sz="1400" b="1" dirty="0">
                <a:solidFill>
                  <a:srgbClr val="FF0000"/>
                </a:solidFill>
              </a:rPr>
              <a:t>manually stamped</a:t>
            </a:r>
            <a:r>
              <a:rPr lang="en-US" sz="1400" dirty="0">
                <a:solidFill>
                  <a:sysClr val="windowText" lastClr="000000"/>
                </a:solidFill>
              </a:rPr>
              <a:t>. Loss of time to </a:t>
            </a:r>
            <a:r>
              <a:rPr lang="en-US" sz="1400" dirty="0" smtClean="0">
                <a:solidFill>
                  <a:sysClr val="windowText" lastClr="000000"/>
                </a:solidFill>
              </a:rPr>
              <a:t>stamp.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9942" y="5720750"/>
            <a:ext cx="326393" cy="37378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3519" y="5668200"/>
            <a:ext cx="326984" cy="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74BAEB-3F45-477B-BB97-DC50EAAFAA6A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2A223-CA54-4E4C-9975-146AFFED810A}"/>
              </a:ext>
            </a:extLst>
          </p:cNvPr>
          <p:cNvCxnSpPr>
            <a:cxnSpLocks/>
          </p:cNvCxnSpPr>
          <p:nvPr/>
        </p:nvCxnSpPr>
        <p:spPr>
          <a:xfrm flipV="1">
            <a:off x="8076290" y="1919480"/>
            <a:ext cx="0" cy="493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4578F0-F965-409D-AD80-477B39703C68}"/>
              </a:ext>
            </a:extLst>
          </p:cNvPr>
          <p:cNvCxnSpPr>
            <a:cxnSpLocks/>
          </p:cNvCxnSpPr>
          <p:nvPr/>
        </p:nvCxnSpPr>
        <p:spPr>
          <a:xfrm flipH="1" flipV="1">
            <a:off x="8075660" y="3063052"/>
            <a:ext cx="5876" cy="249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8075660" y="4503675"/>
            <a:ext cx="631" cy="75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1927384" y="3706273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12" name="Rectangle: Rounded Corners 236">
            <a:extLst>
              <a:ext uri="{FF2B5EF4-FFF2-40B4-BE49-F238E27FC236}">
                <a16:creationId xmlns:a16="http://schemas.microsoft.com/office/drawing/2014/main" id="{E7A8559C-615D-4EBB-B070-C487393D592B}"/>
              </a:ext>
            </a:extLst>
          </p:cNvPr>
          <p:cNvSpPr/>
          <p:nvPr/>
        </p:nvSpPr>
        <p:spPr>
          <a:xfrm>
            <a:off x="7340576" y="3599047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86BC4-BFFF-49CD-A6CB-E6E50E2D590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440673" y="1934916"/>
            <a:ext cx="4186" cy="450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80D47C-241F-4BB4-9B80-EBEBC4225DF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129953" y="1614416"/>
            <a:ext cx="72203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79">
            <a:extLst>
              <a:ext uri="{FF2B5EF4-FFF2-40B4-BE49-F238E27FC236}">
                <a16:creationId xmlns:a16="http://schemas.microsoft.com/office/drawing/2014/main" id="{E8FA4C52-A883-4A31-87D4-7BA1974029A7}"/>
              </a:ext>
            </a:extLst>
          </p:cNvPr>
          <p:cNvSpPr/>
          <p:nvPr/>
        </p:nvSpPr>
        <p:spPr>
          <a:xfrm>
            <a:off x="4736872" y="1249032"/>
            <a:ext cx="1894774" cy="6731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 Station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80">
            <a:extLst>
              <a:ext uri="{FF2B5EF4-FFF2-40B4-BE49-F238E27FC236}">
                <a16:creationId xmlns:a16="http://schemas.microsoft.com/office/drawing/2014/main" id="{54F3B7CB-D719-4EE9-990F-0FB7CBDDE0FB}"/>
              </a:ext>
            </a:extLst>
          </p:cNvPr>
          <p:cNvSpPr/>
          <p:nvPr/>
        </p:nvSpPr>
        <p:spPr>
          <a:xfrm>
            <a:off x="726470" y="1304493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Packing FA</a:t>
            </a:r>
          </a:p>
        </p:txBody>
      </p:sp>
      <p:sp>
        <p:nvSpPr>
          <p:cNvPr id="18" name="Rectangle: Rounded Corners 182">
            <a:extLst>
              <a:ext uri="{FF2B5EF4-FFF2-40B4-BE49-F238E27FC236}">
                <a16:creationId xmlns:a16="http://schemas.microsoft.com/office/drawing/2014/main" id="{BEE5A79D-4110-4B31-A5E3-B19994A0E97E}"/>
              </a:ext>
            </a:extLst>
          </p:cNvPr>
          <p:cNvSpPr/>
          <p:nvPr/>
        </p:nvSpPr>
        <p:spPr>
          <a:xfrm>
            <a:off x="765883" y="2385127"/>
            <a:ext cx="1357951" cy="579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19" name="Rectangle: Rounded Corners 186">
            <a:extLst>
              <a:ext uri="{FF2B5EF4-FFF2-40B4-BE49-F238E27FC236}">
                <a16:creationId xmlns:a16="http://schemas.microsoft.com/office/drawing/2014/main" id="{6D9194A1-44B9-4E27-828D-ABA70762AC87}"/>
              </a:ext>
            </a:extLst>
          </p:cNvPr>
          <p:cNvSpPr/>
          <p:nvPr/>
        </p:nvSpPr>
        <p:spPr>
          <a:xfrm>
            <a:off x="7217302" y="1285794"/>
            <a:ext cx="1621670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 warehouse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02C03-D2AF-4CBE-A755-2A915C3BB7E6}"/>
              </a:ext>
            </a:extLst>
          </p:cNvPr>
          <p:cNvSpPr/>
          <p:nvPr/>
        </p:nvSpPr>
        <p:spPr>
          <a:xfrm>
            <a:off x="1273351" y="2018799"/>
            <a:ext cx="1111975" cy="26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</a:p>
        </p:txBody>
      </p:sp>
      <p:sp>
        <p:nvSpPr>
          <p:cNvPr id="21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9350304" y="1304493"/>
            <a:ext cx="1570244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 warehouse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E4CAF-D95A-412F-A5DA-2E1CD5F86EE8}"/>
              </a:ext>
            </a:extLst>
          </p:cNvPr>
          <p:cNvSpPr/>
          <p:nvPr/>
        </p:nvSpPr>
        <p:spPr>
          <a:xfrm>
            <a:off x="8380187" y="2026785"/>
            <a:ext cx="1111975" cy="47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</a:p>
        </p:txBody>
      </p:sp>
      <p:sp>
        <p:nvSpPr>
          <p:cNvPr id="23" name="Rectangle: Rounded Corners 198">
            <a:extLst>
              <a:ext uri="{FF2B5EF4-FFF2-40B4-BE49-F238E27FC236}">
                <a16:creationId xmlns:a16="http://schemas.microsoft.com/office/drawing/2014/main" id="{B859A4B3-63B2-4F5B-9FFC-A059EBE3C76A}"/>
              </a:ext>
            </a:extLst>
          </p:cNvPr>
          <p:cNvSpPr/>
          <p:nvPr/>
        </p:nvSpPr>
        <p:spPr>
          <a:xfrm>
            <a:off x="2740148" y="1285794"/>
            <a:ext cx="1403483" cy="61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shrink Pallet ID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B7EC2-4448-40BA-ACE7-6CF058421D4C}"/>
              </a:ext>
            </a:extLst>
          </p:cNvPr>
          <p:cNvCxnSpPr>
            <a:cxnSpLocks/>
            <a:stCxn id="26" idx="1"/>
            <a:endCxn id="18" idx="2"/>
          </p:cNvCxnSpPr>
          <p:nvPr/>
        </p:nvCxnSpPr>
        <p:spPr>
          <a:xfrm flipV="1">
            <a:off x="1441722" y="2964944"/>
            <a:ext cx="3137" cy="406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01">
            <a:extLst>
              <a:ext uri="{FF2B5EF4-FFF2-40B4-BE49-F238E27FC236}">
                <a16:creationId xmlns:a16="http://schemas.microsoft.com/office/drawing/2014/main" id="{23A41C3C-BCC9-42A3-9D34-217FED305075}"/>
              </a:ext>
            </a:extLst>
          </p:cNvPr>
          <p:cNvSpPr/>
          <p:nvPr/>
        </p:nvSpPr>
        <p:spPr>
          <a:xfrm>
            <a:off x="729105" y="3690244"/>
            <a:ext cx="1523443" cy="5798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Inspection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025F8C4B-8B16-4D49-9CE3-139D1EF92292}"/>
              </a:ext>
            </a:extLst>
          </p:cNvPr>
          <p:cNvSpPr/>
          <p:nvPr/>
        </p:nvSpPr>
        <p:spPr>
          <a:xfrm rot="5400000">
            <a:off x="815312" y="3281077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/>
          </a:p>
        </p:txBody>
      </p:sp>
      <p:sp>
        <p:nvSpPr>
          <p:cNvPr id="27" name="Rectangle: Rounded Corners 210">
            <a:extLst>
              <a:ext uri="{FF2B5EF4-FFF2-40B4-BE49-F238E27FC236}">
                <a16:creationId xmlns:a16="http://schemas.microsoft.com/office/drawing/2014/main" id="{135B50BE-2D8D-4EAD-ACA4-27CA97DDD6AC}"/>
              </a:ext>
            </a:extLst>
          </p:cNvPr>
          <p:cNvSpPr/>
          <p:nvPr/>
        </p:nvSpPr>
        <p:spPr>
          <a:xfrm>
            <a:off x="7187619" y="5259457"/>
            <a:ext cx="1960420" cy="720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&amp; Return correct Pallet ID taken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6E5FE-9AED-4F04-B3A3-AA02ACD265D5}"/>
              </a:ext>
            </a:extLst>
          </p:cNvPr>
          <p:cNvGrpSpPr/>
          <p:nvPr/>
        </p:nvGrpSpPr>
        <p:grpSpPr>
          <a:xfrm>
            <a:off x="2156115" y="1934916"/>
            <a:ext cx="1275704" cy="2064649"/>
            <a:chOff x="789145" y="314324"/>
            <a:chExt cx="418039" cy="114415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B23610-CF4E-4BBD-8785-B6292317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199" y="314324"/>
              <a:ext cx="0" cy="1144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0898A2-9768-4BD8-BB43-8992C858CC20}"/>
                </a:ext>
              </a:extLst>
            </p:cNvPr>
            <p:cNvCxnSpPr/>
            <p:nvPr/>
          </p:nvCxnSpPr>
          <p:spPr>
            <a:xfrm>
              <a:off x="789145" y="1457724"/>
              <a:ext cx="4180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FC0099-53C9-4BA5-A467-303BC888E956}"/>
              </a:ext>
            </a:extLst>
          </p:cNvPr>
          <p:cNvCxnSpPr>
            <a:stCxn id="52" idx="0"/>
            <a:endCxn id="16" idx="2"/>
          </p:cNvCxnSpPr>
          <p:nvPr/>
        </p:nvCxnSpPr>
        <p:spPr>
          <a:xfrm flipH="1" flipV="1">
            <a:off x="5684259" y="1922191"/>
            <a:ext cx="6058" cy="3337266"/>
          </a:xfrm>
          <a:prstGeom prst="straightConnector1">
            <a:avLst/>
          </a:prstGeom>
          <a:ln w="19050">
            <a:solidFill>
              <a:sysClr val="windowText" lastClr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1CFA-9F89-4358-8159-0409390AB36C}"/>
              </a:ext>
            </a:extLst>
          </p:cNvPr>
          <p:cNvSpPr/>
          <p:nvPr/>
        </p:nvSpPr>
        <p:spPr>
          <a:xfrm>
            <a:off x="2329419" y="3306442"/>
            <a:ext cx="1268770" cy="36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</a:t>
            </a:r>
            <a:r>
              <a:rPr lang="en-US" sz="1200" dirty="0" smtClean="0">
                <a:solidFill>
                  <a:sysClr val="windowText" lastClr="000000"/>
                </a:solidFill>
              </a:rPr>
              <a:t>eturn </a:t>
            </a:r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</a:p>
        </p:txBody>
      </p:sp>
      <p:sp>
        <p:nvSpPr>
          <p:cNvPr id="32" name="Rectangle: Rounded Corners 231">
            <a:extLst>
              <a:ext uri="{FF2B5EF4-FFF2-40B4-BE49-F238E27FC236}">
                <a16:creationId xmlns:a16="http://schemas.microsoft.com/office/drawing/2014/main" id="{6630E1DB-B70E-40DE-B0AF-DFCC1AFE0C67}"/>
              </a:ext>
            </a:extLst>
          </p:cNvPr>
          <p:cNvSpPr/>
          <p:nvPr/>
        </p:nvSpPr>
        <p:spPr>
          <a:xfrm>
            <a:off x="7348775" y="2403826"/>
            <a:ext cx="1357951" cy="639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OQC get sample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6F2958-69B9-4CBC-9F90-830A7679243D}"/>
              </a:ext>
            </a:extLst>
          </p:cNvPr>
          <p:cNvSpPr/>
          <p:nvPr/>
        </p:nvSpPr>
        <p:spPr>
          <a:xfrm rot="5400000">
            <a:off x="7455124" y="3171826"/>
            <a:ext cx="1252821" cy="1434261"/>
          </a:xfrm>
          <a:prstGeom prst="diamond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6659336" y="5698574"/>
            <a:ext cx="5148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2705050" y="5343094"/>
            <a:ext cx="1358021" cy="62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Find Pallet ID &amp; FG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36872" y="3620184"/>
            <a:ext cx="1933939" cy="713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Find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all </a:t>
            </a:r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lots same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model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date</a:t>
            </a:r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line, shift</a:t>
            </a:r>
          </a:p>
        </p:txBody>
      </p:sp>
      <p:sp>
        <p:nvSpPr>
          <p:cNvPr id="37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23346" y="2808122"/>
            <a:ext cx="1908300" cy="641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Chop stamp </a:t>
            </a:r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physical all lots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9E63C-D706-41C7-952F-A534439002A0}"/>
              </a:ext>
            </a:extLst>
          </p:cNvPr>
          <p:cNvSpPr/>
          <p:nvPr/>
        </p:nvSpPr>
        <p:spPr>
          <a:xfrm>
            <a:off x="7612574" y="4655235"/>
            <a:ext cx="507712" cy="27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rgbClr val="3E35FB"/>
                </a:solidFill>
              </a:rPr>
              <a:t>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9276755" y="2114038"/>
            <a:ext cx="1930736" cy="282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ID Pallet issue in FA process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2063F-3E28-4353-8771-717E3023AD3B}"/>
              </a:ext>
            </a:extLst>
          </p:cNvPr>
          <p:cNvSpPr/>
          <p:nvPr/>
        </p:nvSpPr>
        <p:spPr>
          <a:xfrm>
            <a:off x="8164280" y="4595567"/>
            <a:ext cx="1268770" cy="3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5" name="Rectangle: Rounded Corners 267">
            <a:extLst>
              <a:ext uri="{FF2B5EF4-FFF2-40B4-BE49-F238E27FC236}">
                <a16:creationId xmlns:a16="http://schemas.microsoft.com/office/drawing/2014/main" id="{1D2417DE-0676-4188-81D3-60603413196A}"/>
              </a:ext>
            </a:extLst>
          </p:cNvPr>
          <p:cNvSpPr/>
          <p:nvPr/>
        </p:nvSpPr>
        <p:spPr>
          <a:xfrm>
            <a:off x="2796298" y="2370329"/>
            <a:ext cx="1255630" cy="6918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None</a:t>
            </a:r>
            <a:r>
              <a:rPr lang="en-US" sz="1200" b="1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Pallet</a:t>
            </a:r>
            <a:endParaRPr lang="en-US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2C673D-E0F2-41AC-847D-31823E4A6A66}"/>
              </a:ext>
            </a:extLst>
          </p:cNvPr>
          <p:cNvSpPr/>
          <p:nvPr/>
        </p:nvSpPr>
        <p:spPr>
          <a:xfrm>
            <a:off x="2133177" y="2014877"/>
            <a:ext cx="977148" cy="289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ysClr val="windowText" lastClr="000000"/>
                </a:solidFill>
              </a:rPr>
              <a:t>NO ID Pallet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440673" y="4610307"/>
            <a:ext cx="1050" cy="110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189">
            <a:extLst>
              <a:ext uri="{FF2B5EF4-FFF2-40B4-BE49-F238E27FC236}">
                <a16:creationId xmlns:a16="http://schemas.microsoft.com/office/drawing/2014/main" id="{F0F71FB0-3D46-4934-B0F0-C43EC21AEEDC}"/>
              </a:ext>
            </a:extLst>
          </p:cNvPr>
          <p:cNvSpPr/>
          <p:nvPr/>
        </p:nvSpPr>
        <p:spPr>
          <a:xfrm>
            <a:off x="682304" y="5714770"/>
            <a:ext cx="1570244" cy="89023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Notify NG error for 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26056" y="4628681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7" name="Elbow Connector 56"/>
          <p:cNvCxnSpPr>
            <a:stCxn id="33" idx="0"/>
          </p:cNvCxnSpPr>
          <p:nvPr/>
        </p:nvCxnSpPr>
        <p:spPr>
          <a:xfrm flipH="1">
            <a:off x="2246836" y="3888957"/>
            <a:ext cx="6551829" cy="2362517"/>
          </a:xfrm>
          <a:prstGeom prst="bentConnector3">
            <a:avLst>
              <a:gd name="adj1" fmla="val -118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FD9D507-08C7-40A8-88A1-8B0B75B5673C}"/>
              </a:ext>
            </a:extLst>
          </p:cNvPr>
          <p:cNvSpPr/>
          <p:nvPr/>
        </p:nvSpPr>
        <p:spPr>
          <a:xfrm>
            <a:off x="8651561" y="3567176"/>
            <a:ext cx="772295" cy="32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09665" y="415672"/>
            <a:ext cx="3635438" cy="524746"/>
            <a:chOff x="2854911" y="4379154"/>
            <a:chExt cx="3068776" cy="302396"/>
          </a:xfrm>
        </p:grpSpPr>
        <p:sp>
          <p:nvSpPr>
            <p:cNvPr id="65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28460" y="4379154"/>
              <a:ext cx="2721676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Chop stamp process of OQC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2730856" y="4859535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2840" y="46312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11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: Rounded Corners 247">
            <a:extLst>
              <a:ext uri="{FF2B5EF4-FFF2-40B4-BE49-F238E27FC236}">
                <a16:creationId xmlns:a16="http://schemas.microsoft.com/office/drawing/2014/main" id="{3BD11DEF-3C5A-47FC-9954-38FBE068FACA}"/>
              </a:ext>
            </a:extLst>
          </p:cNvPr>
          <p:cNvSpPr/>
          <p:nvPr/>
        </p:nvSpPr>
        <p:spPr>
          <a:xfrm>
            <a:off x="4748377" y="4517189"/>
            <a:ext cx="1905158" cy="565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Record Pallet ID &amp; SN carton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52" name="Rectangle: Rounded Corners 245">
            <a:extLst>
              <a:ext uri="{FF2B5EF4-FFF2-40B4-BE49-F238E27FC236}">
                <a16:creationId xmlns:a16="http://schemas.microsoft.com/office/drawing/2014/main" id="{4DE1F1FD-4DC0-4275-A118-B02740BFA09F}"/>
              </a:ext>
            </a:extLst>
          </p:cNvPr>
          <p:cNvSpPr/>
          <p:nvPr/>
        </p:nvSpPr>
        <p:spPr>
          <a:xfrm>
            <a:off x="4736872" y="5259457"/>
            <a:ext cx="1906889" cy="7465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Matching</a:t>
            </a:r>
            <a:r>
              <a:rPr lang="en-US" sz="1200" b="1" baseline="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200" b="1" baseline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 Pallet and Outer carton before return</a:t>
            </a:r>
            <a:endParaRPr 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8F4E5-C7A0-4F62-BF37-BBB8A59B08B5}"/>
              </a:ext>
            </a:extLst>
          </p:cNvPr>
          <p:cNvCxnSpPr>
            <a:cxnSpLocks/>
          </p:cNvCxnSpPr>
          <p:nvPr/>
        </p:nvCxnSpPr>
        <p:spPr>
          <a:xfrm flipH="1">
            <a:off x="4044340" y="5690716"/>
            <a:ext cx="685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256">
            <a:extLst>
              <a:ext uri="{FF2B5EF4-FFF2-40B4-BE49-F238E27FC236}">
                <a16:creationId xmlns:a16="http://schemas.microsoft.com/office/drawing/2014/main" id="{A1608DAC-25C0-4B71-815C-59E7E108FC9C}"/>
              </a:ext>
            </a:extLst>
          </p:cNvPr>
          <p:cNvSpPr/>
          <p:nvPr/>
        </p:nvSpPr>
        <p:spPr>
          <a:xfrm>
            <a:off x="4749691" y="2087502"/>
            <a:ext cx="1908300" cy="528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 daily by excel</a:t>
            </a:r>
            <a:endParaRPr lang="en-US" sz="1200" b="1" kern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954" y="383168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12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0601" y="2970745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206727" y="2153956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14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4189174" y="5228343"/>
            <a:ext cx="47688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2C42FD-FC54-4AF6-B6A2-464C38E5630E}"/>
              </a:ext>
            </a:extLst>
          </p:cNvPr>
          <p:cNvSpPr/>
          <p:nvPr/>
        </p:nvSpPr>
        <p:spPr>
          <a:xfrm>
            <a:off x="7249224" y="4758866"/>
            <a:ext cx="423879" cy="42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9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23B920-CBA2-428C-8DDF-BD09832728CC}"/>
              </a:ext>
            </a:extLst>
          </p:cNvPr>
          <p:cNvCxnSpPr>
            <a:cxnSpLocks/>
          </p:cNvCxnSpPr>
          <p:nvPr/>
        </p:nvCxnSpPr>
        <p:spPr>
          <a:xfrm flipV="1">
            <a:off x="3419574" y="3998664"/>
            <a:ext cx="631" cy="1338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73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493520" y="896137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452861" y="137800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7814" y="1327129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6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91" name="Object 808">
                          <a:extLst>
                            <a:ext uri="{FF2B5EF4-FFF2-40B4-BE49-F238E27FC236}">
                              <a16:creationId xmlns:a16="http://schemas.microsoft.com/office/drawing/2014/main" id="{980D731F-455D-42C6-A17C-3DE4D232050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632685" y="979197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3780925" y="1411009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19" y="1492135"/>
            <a:ext cx="201274" cy="184565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2841636" y="782893"/>
            <a:ext cx="1041290" cy="44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3494444" y="1696498"/>
            <a:ext cx="465009" cy="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Calibri" panose="020F0502020204030204"/>
              </a:rPr>
              <a:t>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4234210" y="1656299"/>
            <a:ext cx="465009" cy="390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00CC"/>
                </a:solidFill>
                <a:latin typeface="Calibri" panose="020F0502020204030204"/>
              </a:rPr>
              <a:t>OK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4438840" y="2004255"/>
            <a:ext cx="0" cy="2731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9376535" y="3433956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304956" y="4953295"/>
            <a:ext cx="1021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636105" y="4519894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888467" y="4236179"/>
            <a:ext cx="832846" cy="38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ｸﾘｯﾌﾟ" r:id="rId13" imgW="1666667" imgH="1695238" progId="">
                  <p:embed/>
                </p:oleObj>
              </mc:Choice>
              <mc:Fallback>
                <p:oleObj name="ｸﾘｯﾌﾟ" r:id="rId13" imgW="1666667" imgH="1695238" progId="">
                  <p:embed/>
                  <p:pic>
                    <p:nvPicPr>
                      <p:cNvPr id="1389" name="Object 1388">
                        <a:extLst>
                          <a:ext uri="{FF2B5EF4-FFF2-40B4-BE49-F238E27FC236}">
                            <a16:creationId xmlns:a16="http://schemas.microsoft.com/office/drawing/2014/main" id="{33DD7F3D-45B0-42EA-9FCE-60A5BDFF3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742779" y="4249860"/>
            <a:ext cx="1171657" cy="3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7346" y="950290"/>
            <a:ext cx="860153" cy="800591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10809927" y="1877442"/>
            <a:ext cx="1227564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stamp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55" y="3634640"/>
            <a:ext cx="2646794" cy="1278613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1555" y="2397097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42163" y="278231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30354" y="3263667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105051" y="4980085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13" y="5287411"/>
            <a:ext cx="2623881" cy="1452369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023142" y="4024126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559295" y="3484178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>
            <a:off x="8147595" y="3785024"/>
            <a:ext cx="840970" cy="22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743089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3726931" y="1991897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8355055" y="2014126"/>
            <a:ext cx="2391823" cy="71331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73840" y="5357351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6" y="4962762"/>
            <a:ext cx="1267042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64154" y="1653544"/>
            <a:ext cx="1567280" cy="298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291088" y="2341372"/>
            <a:ext cx="852407" cy="707542"/>
            <a:chOff x="5504256" y="4090272"/>
            <a:chExt cx="698169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256" y="4197645"/>
              <a:ext cx="698169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 Location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016853"/>
            <a:ext cx="1095273" cy="354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4426244" y="128319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6344C0EE-0C12-45B5-A280-E4FCC11ACDF5}"/>
              </a:ext>
            </a:extLst>
          </p:cNvPr>
          <p:cNvSpPr/>
          <p:nvPr/>
        </p:nvSpPr>
        <p:spPr>
          <a:xfrm>
            <a:off x="4188969" y="927111"/>
            <a:ext cx="648262" cy="299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</a:p>
        </p:txBody>
      </p:sp>
      <p:grpSp>
        <p:nvGrpSpPr>
          <p:cNvPr id="1384" name="Group 1383"/>
          <p:cNvGrpSpPr/>
          <p:nvPr/>
        </p:nvGrpSpPr>
        <p:grpSpPr>
          <a:xfrm>
            <a:off x="4713017" y="974383"/>
            <a:ext cx="4439522" cy="776498"/>
            <a:chOff x="4713017" y="974383"/>
            <a:chExt cx="3455339" cy="684335"/>
          </a:xfrm>
        </p:grpSpPr>
        <p:grpSp>
          <p:nvGrpSpPr>
            <p:cNvPr id="2" name="Group 1"/>
            <p:cNvGrpSpPr/>
            <p:nvPr/>
          </p:nvGrpSpPr>
          <p:grpSpPr>
            <a:xfrm>
              <a:off x="4713017" y="1066497"/>
              <a:ext cx="3432274" cy="552774"/>
              <a:chOff x="5211181" y="1105441"/>
              <a:chExt cx="3432274" cy="552774"/>
            </a:xfrm>
          </p:grpSpPr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B08BD579-3007-4185-90D9-1ADAEC8ADF97}"/>
                  </a:ext>
                </a:extLst>
              </p:cNvPr>
              <p:cNvGrpSpPr/>
              <p:nvPr/>
            </p:nvGrpSpPr>
            <p:grpSpPr>
              <a:xfrm>
                <a:off x="5211181" y="1105929"/>
                <a:ext cx="2948967" cy="552286"/>
                <a:chOff x="0" y="0"/>
                <a:chExt cx="2005715" cy="336737"/>
              </a:xfrm>
            </p:grpSpPr>
            <p:cxnSp>
              <p:nvCxnSpPr>
                <p:cNvPr id="817" name="Straight Arrow Connector 816">
                  <a:extLst>
                    <a:ext uri="{FF2B5EF4-FFF2-40B4-BE49-F238E27FC236}">
                      <a16:creationId xmlns:a16="http://schemas.microsoft.com/office/drawing/2014/main" id="{B416C6CC-EC1F-46D8-AC04-A91879D7FA45}"/>
                    </a:ext>
                  </a:extLst>
                </p:cNvPr>
                <p:cNvCxnSpPr/>
                <p:nvPr/>
              </p:nvCxnSpPr>
              <p:spPr>
                <a:xfrm>
                  <a:off x="37477" y="170323"/>
                  <a:ext cx="19682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A17D0B6C-5FEF-4450-B540-74C4F39E1DAB}"/>
                    </a:ext>
                  </a:extLst>
                </p:cNvPr>
                <p:cNvGrpSpPr/>
                <p:nvPr/>
              </p:nvGrpSpPr>
              <p:grpSpPr>
                <a:xfrm>
                  <a:off x="0" y="4483"/>
                  <a:ext cx="410310" cy="330013"/>
                  <a:chOff x="0" y="4483"/>
                  <a:chExt cx="441512" cy="330013"/>
                </a:xfrm>
              </p:grpSpPr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C699D74B-35B1-43F5-AB16-CFA4208DE5A3}"/>
                      </a:ext>
                    </a:extLst>
                  </p:cNvPr>
                  <p:cNvSpPr/>
                  <p:nvPr/>
                </p:nvSpPr>
                <p:spPr>
                  <a:xfrm>
                    <a:off x="35174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08873DD4-335E-4BCF-B37E-74A7EE4DFAC8}"/>
                      </a:ext>
                    </a:extLst>
                  </p:cNvPr>
                  <p:cNvSpPr/>
                  <p:nvPr/>
                </p:nvSpPr>
                <p:spPr>
                  <a:xfrm>
                    <a:off x="0" y="2409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9</a:t>
                    </a: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D8E93A1-E8E2-421B-91E4-EA4A698A30A5}"/>
                    </a:ext>
                  </a:extLst>
                </p:cNvPr>
                <p:cNvGrpSpPr/>
                <p:nvPr/>
              </p:nvGrpSpPr>
              <p:grpSpPr>
                <a:xfrm>
                  <a:off x="360524" y="4483"/>
                  <a:ext cx="410310" cy="330013"/>
                  <a:chOff x="360524" y="4483"/>
                  <a:chExt cx="441512" cy="330013"/>
                </a:xfrm>
              </p:grpSpPr>
              <p:sp>
                <p:nvSpPr>
                  <p:cNvPr id="836" name="Oval 835">
                    <a:extLst>
                      <a:ext uri="{FF2B5EF4-FFF2-40B4-BE49-F238E27FC236}">
                        <a16:creationId xmlns:a16="http://schemas.microsoft.com/office/drawing/2014/main" id="{77B67C04-5CE8-425D-9146-2A5CD1808791}"/>
                      </a:ext>
                    </a:extLst>
                  </p:cNvPr>
                  <p:cNvSpPr/>
                  <p:nvPr/>
                </p:nvSpPr>
                <p:spPr>
                  <a:xfrm>
                    <a:off x="407756" y="4483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4D1B8A8-2B7E-424F-8284-03E5B9334A97}"/>
                      </a:ext>
                    </a:extLst>
                  </p:cNvPr>
                  <p:cNvSpPr/>
                  <p:nvPr/>
                </p:nvSpPr>
                <p:spPr>
                  <a:xfrm>
                    <a:off x="360524" y="12893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10</a:t>
                    </a: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90B9D219-5E7A-46C5-BCC8-3C0F6D237541}"/>
                    </a:ext>
                  </a:extLst>
                </p:cNvPr>
                <p:cNvGrpSpPr/>
                <p:nvPr/>
              </p:nvGrpSpPr>
              <p:grpSpPr>
                <a:xfrm>
                  <a:off x="770539" y="0"/>
                  <a:ext cx="410310" cy="330013"/>
                  <a:chOff x="770539" y="0"/>
                  <a:chExt cx="441512" cy="330013"/>
                </a:xfrm>
              </p:grpSpPr>
              <p:sp>
                <p:nvSpPr>
                  <p:cNvPr id="832" name="Oval 831">
                    <a:extLst>
                      <a:ext uri="{FF2B5EF4-FFF2-40B4-BE49-F238E27FC236}">
                        <a16:creationId xmlns:a16="http://schemas.microsoft.com/office/drawing/2014/main" id="{52D89B06-D9B8-4FB0-B21F-4E8D8AEA29E1}"/>
                      </a:ext>
                    </a:extLst>
                  </p:cNvPr>
                  <p:cNvSpPr/>
                  <p:nvPr/>
                </p:nvSpPr>
                <p:spPr>
                  <a:xfrm>
                    <a:off x="805714" y="0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1F13353-3194-4437-9487-DF7593270AEE}"/>
                      </a:ext>
                    </a:extLst>
                  </p:cNvPr>
                  <p:cNvSpPr/>
                  <p:nvPr/>
                </p:nvSpPr>
                <p:spPr>
                  <a:xfrm>
                    <a:off x="770539" y="19615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11</a:t>
                    </a: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6DFEF41F-1E6F-45F3-B608-18F6E387DD2A}"/>
                    </a:ext>
                  </a:extLst>
                </p:cNvPr>
                <p:cNvGrpSpPr/>
                <p:nvPr/>
              </p:nvGrpSpPr>
              <p:grpSpPr>
                <a:xfrm>
                  <a:off x="1158143" y="6724"/>
                  <a:ext cx="410310" cy="330013"/>
                  <a:chOff x="1158143" y="6724"/>
                  <a:chExt cx="441512" cy="330013"/>
                </a:xfrm>
              </p:grpSpPr>
              <p:sp>
                <p:nvSpPr>
                  <p:cNvPr id="827" name="Oval 826">
                    <a:extLst>
                      <a:ext uri="{FF2B5EF4-FFF2-40B4-BE49-F238E27FC236}">
                        <a16:creationId xmlns:a16="http://schemas.microsoft.com/office/drawing/2014/main" id="{597E5E5E-0B1F-463D-9B5E-FE5D2471D7A9}"/>
                      </a:ext>
                    </a:extLst>
                  </p:cNvPr>
                  <p:cNvSpPr/>
                  <p:nvPr/>
                </p:nvSpPr>
                <p:spPr>
                  <a:xfrm>
                    <a:off x="1193317" y="6724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FE904540-783B-4B97-8858-88F004D19325}"/>
                      </a:ext>
                    </a:extLst>
                  </p:cNvPr>
                  <p:cNvSpPr/>
                  <p:nvPr/>
                </p:nvSpPr>
                <p:spPr>
                  <a:xfrm>
                    <a:off x="1158143" y="26339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>
                        <a:solidFill>
                          <a:sysClr val="windowText" lastClr="000000"/>
                        </a:solidFill>
                      </a:rPr>
                      <a:t>12</a:t>
                    </a: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1DA404EA-E603-48AF-90D5-7CA0BDEA188A}"/>
                    </a:ext>
                  </a:extLst>
                </p:cNvPr>
                <p:cNvGrpSpPr/>
                <p:nvPr/>
              </p:nvGrpSpPr>
              <p:grpSpPr>
                <a:xfrm>
                  <a:off x="1534661" y="2241"/>
                  <a:ext cx="410310" cy="330013"/>
                  <a:chOff x="1534661" y="2241"/>
                  <a:chExt cx="441512" cy="330013"/>
                </a:xfrm>
              </p:grpSpPr>
              <p:sp>
                <p:nvSpPr>
                  <p:cNvPr id="823" name="Oval 822">
                    <a:extLst>
                      <a:ext uri="{FF2B5EF4-FFF2-40B4-BE49-F238E27FC236}">
                        <a16:creationId xmlns:a16="http://schemas.microsoft.com/office/drawing/2014/main" id="{8C1C4A28-783E-4C81-BA78-85D32ACFDDC4}"/>
                      </a:ext>
                    </a:extLst>
                  </p:cNvPr>
                  <p:cNvSpPr/>
                  <p:nvPr/>
                </p:nvSpPr>
                <p:spPr>
                  <a:xfrm>
                    <a:off x="1581894" y="2241"/>
                    <a:ext cx="348562" cy="330013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000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99787885-3492-472A-B7B4-B36B297A8BC4}"/>
                      </a:ext>
                    </a:extLst>
                  </p:cNvPr>
                  <p:cNvSpPr/>
                  <p:nvPr/>
                </p:nvSpPr>
                <p:spPr>
                  <a:xfrm>
                    <a:off x="1534661" y="21856"/>
                    <a:ext cx="441512" cy="2844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100" dirty="0">
                        <a:solidFill>
                          <a:sysClr val="windowText" lastClr="000000"/>
                        </a:solidFill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8C1C4A28-783E-4C81-BA78-85D32ACFDDC4}"/>
                  </a:ext>
                </a:extLst>
              </p:cNvPr>
              <p:cNvSpPr/>
              <p:nvPr/>
            </p:nvSpPr>
            <p:spPr>
              <a:xfrm>
                <a:off x="8167189" y="1105441"/>
                <a:ext cx="476266" cy="54125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14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643286" y="1048453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649103" y="1005816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702608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703190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6464355" y="1017020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6470172" y="974383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886818" y="103146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892635" y="98883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5274559" y="1041586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5280376" y="998949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29EB294-F303-42B9-99E5-0D45C041928C}"/>
                </a:ext>
              </a:extLst>
            </p:cNvPr>
            <p:cNvCxnSpPr/>
            <p:nvPr/>
          </p:nvCxnSpPr>
          <p:spPr>
            <a:xfrm>
              <a:off x="4727249" y="1057417"/>
              <a:ext cx="521576" cy="601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0149A70-E67F-4673-8FCF-568F762CD1E7}"/>
                </a:ext>
              </a:extLst>
            </p:cNvPr>
            <p:cNvCxnSpPr/>
            <p:nvPr/>
          </p:nvCxnSpPr>
          <p:spPr>
            <a:xfrm flipV="1">
              <a:off x="4733066" y="1014780"/>
              <a:ext cx="519253" cy="6232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6" name="Elbow Connector 1385"/>
          <p:cNvCxnSpPr>
            <a:endCxn id="1190" idx="0"/>
          </p:cNvCxnSpPr>
          <p:nvPr/>
        </p:nvCxnSpPr>
        <p:spPr>
          <a:xfrm>
            <a:off x="4961805" y="2805995"/>
            <a:ext cx="5782579" cy="627961"/>
          </a:xfrm>
          <a:prstGeom prst="bentConnector2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9533628" y="852379"/>
            <a:ext cx="1031135" cy="998830"/>
            <a:chOff x="0" y="1311572"/>
            <a:chExt cx="1152525" cy="1200150"/>
          </a:xfrm>
        </p:grpSpPr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3993464" y="2336383"/>
            <a:ext cx="1048188" cy="707542"/>
            <a:chOff x="5430028" y="4090272"/>
            <a:chExt cx="858524" cy="415123"/>
          </a:xfrm>
        </p:grpSpPr>
        <p:pic>
          <p:nvPicPr>
            <p:cNvPr id="879" name="Picture 878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80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7" name="Elbow Connector 1446"/>
          <p:cNvCxnSpPr>
            <a:stCxn id="1149" idx="3"/>
          </p:cNvCxnSpPr>
          <p:nvPr/>
        </p:nvCxnSpPr>
        <p:spPr>
          <a:xfrm rot="10800000" flipV="1">
            <a:off x="3175640" y="1372432"/>
            <a:ext cx="347007" cy="20257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H="1">
            <a:off x="8279273" y="4988102"/>
            <a:ext cx="368240" cy="1017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8751158" y="5043552"/>
            <a:ext cx="66054" cy="1033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Arrow Connector 882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932" idx="3"/>
          </p:cNvCxnSpPr>
          <p:nvPr/>
        </p:nvCxnSpPr>
        <p:spPr>
          <a:xfrm>
            <a:off x="8935341" y="5019331"/>
            <a:ext cx="55515" cy="764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Arrow Connector 883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>
            <a:off x="10576054" y="1536158"/>
            <a:ext cx="671583" cy="12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3AA274A5-8E5E-45F7-9FFA-14D6C8965643}"/>
              </a:ext>
            </a:extLst>
          </p:cNvPr>
          <p:cNvCxnSpPr/>
          <p:nvPr/>
        </p:nvCxnSpPr>
        <p:spPr>
          <a:xfrm>
            <a:off x="9473831" y="939910"/>
            <a:ext cx="1122267" cy="971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AD2E4C87-5F4C-4C3E-831E-105373CC3556}"/>
              </a:ext>
            </a:extLst>
          </p:cNvPr>
          <p:cNvCxnSpPr/>
          <p:nvPr/>
        </p:nvCxnSpPr>
        <p:spPr>
          <a:xfrm flipV="1">
            <a:off x="9441529" y="1098453"/>
            <a:ext cx="1263779" cy="693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9445688" y="4120869"/>
            <a:ext cx="481252" cy="291585"/>
            <a:chOff x="7469574" y="3966357"/>
            <a:chExt cx="604402" cy="552039"/>
          </a:xfrm>
        </p:grpSpPr>
        <p:pic>
          <p:nvPicPr>
            <p:cNvPr id="798" name="Picture 79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9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9482186" y="3427131"/>
            <a:ext cx="481252" cy="291585"/>
            <a:chOff x="7469574" y="3966357"/>
            <a:chExt cx="604402" cy="552039"/>
          </a:xfrm>
        </p:grpSpPr>
        <p:pic>
          <p:nvPicPr>
            <p:cNvPr id="802" name="Picture 80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09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13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9458109" y="4528249"/>
            <a:ext cx="481252" cy="291585"/>
            <a:chOff x="7469574" y="3966357"/>
            <a:chExt cx="604402" cy="55203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44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1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9450013" y="3802874"/>
            <a:ext cx="481252" cy="291585"/>
            <a:chOff x="7469574" y="3966357"/>
            <a:chExt cx="604402" cy="552039"/>
          </a:xfrm>
        </p:grpSpPr>
        <p:pic>
          <p:nvPicPr>
            <p:cNvPr id="875" name="Picture 87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7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7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0412104" y="4160735"/>
            <a:ext cx="481252" cy="291585"/>
            <a:chOff x="7469574" y="3966357"/>
            <a:chExt cx="604402" cy="552039"/>
          </a:xfrm>
        </p:grpSpPr>
        <p:pic>
          <p:nvPicPr>
            <p:cNvPr id="888" name="Picture 887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89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0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0462670" y="3466997"/>
            <a:ext cx="481252" cy="291585"/>
            <a:chOff x="7469574" y="3966357"/>
            <a:chExt cx="604402" cy="552039"/>
          </a:xfrm>
        </p:grpSpPr>
        <p:pic>
          <p:nvPicPr>
            <p:cNvPr id="892" name="Picture 891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3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5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0424525" y="4568115"/>
            <a:ext cx="481252" cy="291585"/>
            <a:chOff x="7469574" y="3966357"/>
            <a:chExt cx="604402" cy="552039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898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99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11343917" y="4189560"/>
            <a:ext cx="481252" cy="291585"/>
            <a:chOff x="7469574" y="3966357"/>
            <a:chExt cx="604402" cy="552039"/>
          </a:xfrm>
        </p:grpSpPr>
        <p:pic>
          <p:nvPicPr>
            <p:cNvPr id="1013" name="Picture 1012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4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5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11380415" y="3495822"/>
            <a:ext cx="481252" cy="291585"/>
            <a:chOff x="7469574" y="3966357"/>
            <a:chExt cx="604402" cy="552039"/>
          </a:xfrm>
        </p:grpSpPr>
        <p:pic>
          <p:nvPicPr>
            <p:cNvPr id="1017" name="Picture 1016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18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19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11356338" y="4596940"/>
            <a:ext cx="481252" cy="291585"/>
            <a:chOff x="7469574" y="3966357"/>
            <a:chExt cx="604402" cy="552039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26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7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46987" y="5220065"/>
            <a:ext cx="2719725" cy="1439557"/>
            <a:chOff x="8103115" y="1341603"/>
            <a:chExt cx="1852716" cy="2010654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0432476" y="3813521"/>
            <a:ext cx="481252" cy="291585"/>
            <a:chOff x="7469574" y="3966357"/>
            <a:chExt cx="604402" cy="552039"/>
          </a:xfrm>
        </p:grpSpPr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36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7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7" y="3628810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8526025" y="3292363"/>
            <a:ext cx="767372" cy="24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11371150" y="3839147"/>
            <a:ext cx="481252" cy="291585"/>
            <a:chOff x="7469574" y="3966357"/>
            <a:chExt cx="604402" cy="552039"/>
          </a:xfrm>
        </p:grpSpPr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042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43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9437646" y="3426375"/>
            <a:ext cx="1591012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16696" y="3466137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9744811" y="3874058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53305" y="3576344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0710456" y="3928672"/>
            <a:ext cx="130417" cy="9180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813" idx="2"/>
          </p:cNvCxnSpPr>
          <p:nvPr/>
        </p:nvCxnSpPr>
        <p:spPr>
          <a:xfrm flipV="1">
            <a:off x="9075340" y="3622446"/>
            <a:ext cx="647472" cy="409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0215" y="3927705"/>
            <a:ext cx="539218" cy="214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</p:cNvCxnSpPr>
          <p:nvPr/>
        </p:nvCxnSpPr>
        <p:spPr>
          <a:xfrm flipV="1">
            <a:off x="9172787" y="3675986"/>
            <a:ext cx="1502802" cy="591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36" idx="8"/>
          </p:cNvCxnSpPr>
          <p:nvPr/>
        </p:nvCxnSpPr>
        <p:spPr>
          <a:xfrm flipV="1">
            <a:off x="9128002" y="4027548"/>
            <a:ext cx="1508238" cy="392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FD166B66-E18E-48FF-A9FC-F274A4884D46}"/>
              </a:ext>
            </a:extLst>
          </p:cNvPr>
          <p:cNvSpPr/>
          <p:nvPr/>
        </p:nvSpPr>
        <p:spPr>
          <a:xfrm rot="10800000">
            <a:off x="5637336" y="2013375"/>
            <a:ext cx="2424893" cy="4307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3" name="Rectangle 1382"/>
          <p:cNvSpPr/>
          <p:nvPr/>
        </p:nvSpPr>
        <p:spPr>
          <a:xfrm>
            <a:off x="4670831" y="902358"/>
            <a:ext cx="4600516" cy="918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0" name="Picture 8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336" y="850992"/>
            <a:ext cx="781050" cy="733425"/>
          </a:xfrm>
          <a:prstGeom prst="rect">
            <a:avLst/>
          </a:prstGeom>
        </p:spPr>
      </p:pic>
      <p:sp>
        <p:nvSpPr>
          <p:cNvPr id="901" name="Oval 900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11247637" y="1618993"/>
            <a:ext cx="157141" cy="10455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2" name="Picture 75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" b="100000" l="0" r="80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9354" y="930894"/>
            <a:ext cx="296025" cy="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072075" y="69366"/>
            <a:ext cx="647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 Procurement activity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22820"/>
              </p:ext>
            </p:extLst>
          </p:nvPr>
        </p:nvGraphicFramePr>
        <p:xfrm>
          <a:off x="295424" y="1139483"/>
          <a:ext cx="10476392" cy="5093770"/>
        </p:xfrm>
        <a:graphic>
          <a:graphicData uri="http://schemas.openxmlformats.org/drawingml/2006/table">
            <a:tbl>
              <a:tblPr/>
              <a:tblGrid>
                <a:gridCol w="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7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 Equipment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Quantity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OQC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Meiryo" panose="020B0604030504040204" pitchFamily="34" charset="-128"/>
                        </a:rPr>
                        <a:t>Tablet windows (Connect with barcode reader)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Pick up sample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Return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Sample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Find quickly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Pallet 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 and 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at FA &amp; SCM 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Visualize OQC inspection with FA, SCM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 device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 Fix in &amp;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fix out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  <a:p>
                      <a:pPr algn="l" fontAlgn="ctr"/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Check the status of the OQC inspection 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OQC DIGITAL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295424" y="454320"/>
            <a:ext cx="3479620" cy="557527"/>
            <a:chOff x="2854911" y="4381599"/>
            <a:chExt cx="3068776" cy="302396"/>
          </a:xfrm>
        </p:grpSpPr>
        <p:sp>
          <p:nvSpPr>
            <p:cNvPr id="1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Equipment </a:t>
              </a:r>
              <a:r>
                <a:rPr lang="en-US" sz="1600" b="1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list require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86C85-6EFD-6BE8-9ACD-DEC92388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17234" r="19959" b="17235"/>
          <a:stretch/>
        </p:blipFill>
        <p:spPr>
          <a:xfrm>
            <a:off x="3644008" y="2601491"/>
            <a:ext cx="956324" cy="626646"/>
          </a:xfrm>
          <a:prstGeom prst="rect">
            <a:avLst/>
          </a:prstGeom>
        </p:spPr>
      </p:pic>
      <p:pic>
        <p:nvPicPr>
          <p:cNvPr id="20" name="Image 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4008" y="4564567"/>
            <a:ext cx="940877" cy="75712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820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937753" y="653286"/>
            <a:ext cx="742771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454218" y="640939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24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9492397" y="57994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7265616" y="529078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8741171" y="5234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9885186" y="523420"/>
            <a:ext cx="772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Go-live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43304B-D8BE-4E4E-825D-09E0F7744D2D}"/>
              </a:ext>
            </a:extLst>
          </p:cNvPr>
          <p:cNvGrpSpPr/>
          <p:nvPr/>
        </p:nvGrpSpPr>
        <p:grpSpPr>
          <a:xfrm>
            <a:off x="163912" y="462565"/>
            <a:ext cx="3479620" cy="557527"/>
            <a:chOff x="2854911" y="4381599"/>
            <a:chExt cx="3068776" cy="302396"/>
          </a:xfrm>
        </p:grpSpPr>
        <p:sp>
          <p:nvSpPr>
            <p:cNvPr id="37" name="Rectangle: Rounded Corners 63">
              <a:extLst>
                <a:ext uri="{FF2B5EF4-FFF2-40B4-BE49-F238E27FC236}">
                  <a16:creationId xmlns:a16="http://schemas.microsoft.com/office/drawing/2014/main" id="{627C78E0-9160-4E65-9FBA-07329DA10726}"/>
                </a:ext>
              </a:extLst>
            </p:cNvPr>
            <p:cNvSpPr/>
            <p:nvPr/>
          </p:nvSpPr>
          <p:spPr>
            <a:xfrm>
              <a:off x="2854911" y="4406912"/>
              <a:ext cx="3068776" cy="263315"/>
            </a:xfrm>
            <a:prstGeom prst="roundRect">
              <a:avLst>
                <a:gd name="adj" fmla="val 463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F43D65-B7EE-4884-A544-943C997B36A7}"/>
                </a:ext>
              </a:extLst>
            </p:cNvPr>
            <p:cNvSpPr/>
            <p:nvPr/>
          </p:nvSpPr>
          <p:spPr>
            <a:xfrm>
              <a:off x="3031893" y="4381599"/>
              <a:ext cx="2891794" cy="3023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Project Schedule</a:t>
              </a:r>
              <a:endParaRPr lang="en-US" sz="16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0" name="Google Shape;816;p33"/>
          <p:cNvGraphicFramePr/>
          <p:nvPr>
            <p:extLst>
              <p:ext uri="{D42A27DB-BD31-4B8C-83A1-F6EECF244321}">
                <p14:modId xmlns:p14="http://schemas.microsoft.com/office/powerpoint/2010/main" val="480868046"/>
              </p:ext>
            </p:extLst>
          </p:nvPr>
        </p:nvGraphicFramePr>
        <p:xfrm>
          <a:off x="163912" y="1169801"/>
          <a:ext cx="1148663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Department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Meeting, discuss, analyze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Upload plan, Pick-up sample 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Confirm Outer carton and inner box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Modify weight check OQC 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OQC inspection &amp; judgment all lots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graphicFrame>
        <p:nvGraphicFramePr>
          <p:cNvPr id="46" name="Google Shape;816;p33"/>
          <p:cNvGraphicFramePr/>
          <p:nvPr>
            <p:extLst>
              <p:ext uri="{D42A27DB-BD31-4B8C-83A1-F6EECF244321}">
                <p14:modId xmlns:p14="http://schemas.microsoft.com/office/powerpoint/2010/main" val="3336109685"/>
              </p:ext>
            </p:extLst>
          </p:nvPr>
        </p:nvGraphicFramePr>
        <p:xfrm>
          <a:off x="163912" y="4552841"/>
          <a:ext cx="11486630" cy="1127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Visualize inspection result OQC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-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SCM/QC/FA/IT</a:t>
                      </a: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Report daily OQC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QC/IT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6304353" y="1806212"/>
            <a:ext cx="92651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8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6324838" y="2064976"/>
            <a:ext cx="898753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4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281398" y="2375377"/>
            <a:ext cx="696105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1" name="Pentagon 49">
            <a:extLst>
              <a:ext uri="{FF2B5EF4-FFF2-40B4-BE49-F238E27FC236}">
                <a16:creationId xmlns:a16="http://schemas.microsoft.com/office/drawing/2014/main" id="{407B3D7E-D284-C816-16BF-F1A82460C61B}"/>
              </a:ext>
            </a:extLst>
          </p:cNvPr>
          <p:cNvSpPr/>
          <p:nvPr/>
        </p:nvSpPr>
        <p:spPr>
          <a:xfrm>
            <a:off x="7253089" y="2622529"/>
            <a:ext cx="236669" cy="156771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4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7537289" y="2939216"/>
            <a:ext cx="432227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7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003865" y="3510015"/>
            <a:ext cx="696108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8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8433126" y="4097371"/>
            <a:ext cx="958616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59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456846" y="4676102"/>
            <a:ext cx="720223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0" name="Pentagon 49">
            <a:extLst>
              <a:ext uri="{FF2B5EF4-FFF2-40B4-BE49-F238E27FC236}">
                <a16:creationId xmlns:a16="http://schemas.microsoft.com/office/drawing/2014/main" id="{C796B48A-D922-ED04-AFE0-FFBD2E65F469}"/>
              </a:ext>
            </a:extLst>
          </p:cNvPr>
          <p:cNvSpPr/>
          <p:nvPr/>
        </p:nvSpPr>
        <p:spPr>
          <a:xfrm>
            <a:off x="9144550" y="5192339"/>
            <a:ext cx="1275920" cy="15605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/>
          </a:p>
        </p:txBody>
      </p:sp>
      <p:sp>
        <p:nvSpPr>
          <p:cNvPr id="61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8806852" y="3462437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62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480309" y="5151955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 flipH="1">
            <a:off x="7504067" y="1688123"/>
            <a:ext cx="19154" cy="399271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497B8-E5F4-477A-A021-910B8393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" y="1710438"/>
            <a:ext cx="4518455" cy="1244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A380C-1055-4CE1-B672-54C78176F509}"/>
              </a:ext>
            </a:extLst>
          </p:cNvPr>
          <p:cNvSpPr/>
          <p:nvPr/>
        </p:nvSpPr>
        <p:spPr>
          <a:xfrm>
            <a:off x="191574" y="1380436"/>
            <a:ext cx="471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SCM send inventory &amp; shipment plan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4554C5-6379-4EBE-AD15-898C02CCDF51}"/>
              </a:ext>
            </a:extLst>
          </p:cNvPr>
          <p:cNvSpPr/>
          <p:nvPr/>
        </p:nvSpPr>
        <p:spPr>
          <a:xfrm rot="5400000">
            <a:off x="2539018" y="2852355"/>
            <a:ext cx="132254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4A8A-BA1B-4AA2-B3FC-3A944598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" y="3534812"/>
            <a:ext cx="5190763" cy="1475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1A7F40-3623-4EC2-B529-A4237831AC7E}"/>
              </a:ext>
            </a:extLst>
          </p:cNvPr>
          <p:cNvSpPr/>
          <p:nvPr/>
        </p:nvSpPr>
        <p:spPr>
          <a:xfrm>
            <a:off x="211894" y="3227035"/>
            <a:ext cx="475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FA update inventory &amp; shipment plan</a:t>
            </a:r>
            <a:endParaRPr lang="en-US" sz="14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3B44FA6-10C7-4304-AC08-7B079293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6E09D44F-B372-4F09-A03D-826E6D6B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CFFF05-AA30-4654-A226-755A3D94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599258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2C265C8D-82A1-4F3C-BC45-B362E98D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E50612-A4A3-479B-9E9D-2FC9C872FFA1}"/>
              </a:ext>
            </a:extLst>
          </p:cNvPr>
          <p:cNvSpPr/>
          <p:nvPr/>
        </p:nvSpPr>
        <p:spPr>
          <a:xfrm>
            <a:off x="6019274" y="1724433"/>
            <a:ext cx="6052223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priority shipment model to announce OQC pick up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Indicate details: Ship by Board/Air, Stock Q'ty, shipment Q’ty, Minus product compare vs shipment plan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Minus product: Q’ty, Reason, when re-running (need indicate)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In case production plan be changed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Auto refresh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 type of product and display : EMC, PP, PMP and can shipment or not (Ex: PP cannot shipment..)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0010AE81-EC6D-440D-BA6A-C18B34B1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5861021"/>
            <a:ext cx="5828801" cy="893523"/>
          </a:xfrm>
          <a:prstGeom prst="roundRect">
            <a:avLst>
              <a:gd name="adj" fmla="val 23272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Using time: 5 mins/day*4 BD/BU =20 mins/day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A1651143-20DC-46C9-82FC-1C39F356A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74" y="5861021"/>
            <a:ext cx="6052223" cy="893523"/>
          </a:xfrm>
          <a:prstGeom prst="roundRect">
            <a:avLst>
              <a:gd name="adj" fmla="val 21425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20 mins/day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34C51-CFF1-48CB-BB1B-87017936EE00}"/>
              </a:ext>
            </a:extLst>
          </p:cNvPr>
          <p:cNvSpPr/>
          <p:nvPr/>
        </p:nvSpPr>
        <p:spPr>
          <a:xfrm>
            <a:off x="105475" y="473848"/>
            <a:ext cx="1197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OQC confirm shipment plan to focus priority shipment models by manual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2A12C1-9719-496B-95EC-A03A649BCD0F}"/>
              </a:ext>
            </a:extLst>
          </p:cNvPr>
          <p:cNvSpPr/>
          <p:nvPr/>
        </p:nvSpPr>
        <p:spPr>
          <a:xfrm rot="5400000">
            <a:off x="2650878" y="4839786"/>
            <a:ext cx="123831" cy="629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C3330-C972-4113-8EFB-CD4BEC500CC3}"/>
              </a:ext>
            </a:extLst>
          </p:cNvPr>
          <p:cNvSpPr/>
          <p:nvPr/>
        </p:nvSpPr>
        <p:spPr>
          <a:xfrm>
            <a:off x="133073" y="5254625"/>
            <a:ext cx="5801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3: OQC input shipment info to focus check 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926B7-B1A1-4554-9894-27D3082B940C}"/>
              </a:ext>
            </a:extLst>
          </p:cNvPr>
          <p:cNvSpPr/>
          <p:nvPr/>
        </p:nvSpPr>
        <p:spPr>
          <a:xfrm>
            <a:off x="6061521" y="1445296"/>
            <a:ext cx="6052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Request system will be displayed details: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EF5F1B-2F28-4193-80F6-1FEF69DBBC24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269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56488-05B0-43D0-B056-2170E5D2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3" y="3811914"/>
            <a:ext cx="4932116" cy="14628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D70556-421C-498D-803E-1DD5AB3464A6}"/>
              </a:ext>
            </a:extLst>
          </p:cNvPr>
          <p:cNvSpPr/>
          <p:nvPr/>
        </p:nvSpPr>
        <p:spPr>
          <a:xfrm>
            <a:off x="329897" y="3552820"/>
            <a:ext cx="4601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2: OQC copy into OQC format to control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EB546-5193-4168-A9D2-157E5ECF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3" y="1665032"/>
            <a:ext cx="4518455" cy="14628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7009A0-EDD5-4109-8F8D-92F92C102845}"/>
              </a:ext>
            </a:extLst>
          </p:cNvPr>
          <p:cNvSpPr/>
          <p:nvPr/>
        </p:nvSpPr>
        <p:spPr>
          <a:xfrm>
            <a:off x="126696" y="1348754"/>
            <a:ext cx="569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Step 1: PCS send Daily production plan &lt;Email/Server&gt;</a:t>
            </a:r>
            <a:endParaRPr lang="en-US" sz="14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1091E-564B-489A-A025-15C76C393566}"/>
              </a:ext>
            </a:extLst>
          </p:cNvPr>
          <p:cNvSpPr/>
          <p:nvPr/>
        </p:nvSpPr>
        <p:spPr>
          <a:xfrm rot="5400000">
            <a:off x="2676492" y="3123835"/>
            <a:ext cx="196088" cy="53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884849B7-164B-43D8-9D5F-29A13B9F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16780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DAD2C91-42BB-4D69-B726-CB5D8216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16780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2723EC3-F1C0-46E3-AEBE-F803E242A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OQC re-making production base on information of PCS: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 some information: Sample Q’ty, PL, Characteristic, Reliability, Specification…</a:t>
            </a: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Using time: 10 mins/day 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C89B1C1-8F60-4B52-AA2D-1FA13690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System will link with OQC inspection plan and auto update: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Save time: 10 mins/day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4AA93-F13B-4735-8159-D0FB610B7FF3}"/>
              </a:ext>
            </a:extLst>
          </p:cNvPr>
          <p:cNvSpPr/>
          <p:nvPr/>
        </p:nvSpPr>
        <p:spPr>
          <a:xfrm>
            <a:off x="105475" y="473848"/>
            <a:ext cx="1197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OQC re-making production plan base on production plan that PCS send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D63CDCF1-9F09-4990-8E6B-962B0795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95462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Proposal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70CB915-1A29-41E1-8987-EEB782EA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3285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A3C3B-5F69-4AA9-A76A-5BD85E765ACD}"/>
              </a:ext>
            </a:extLst>
          </p:cNvPr>
          <p:cNvSpPr/>
          <p:nvPr/>
        </p:nvSpPr>
        <p:spPr>
          <a:xfrm>
            <a:off x="5971277" y="1390476"/>
            <a:ext cx="509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make database: Sample Q’ty; Reliability plan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6D632-3EB8-4BC2-9D7C-BB4CC7824C1A}"/>
              </a:ext>
            </a:extLst>
          </p:cNvPr>
          <p:cNvSpPr/>
          <p:nvPr/>
        </p:nvSpPr>
        <p:spPr>
          <a:xfrm>
            <a:off x="6036398" y="3010566"/>
            <a:ext cx="6050127" cy="231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System will be linked with OQC Inspection plan: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OQC sampling Q’ty (Incase if happen Quality issue, sample Q’ty level will be changed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Return to previous level  OQC make Data base)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Add : 1 column for adjust sample if need to follow up quality issue 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assign model that should be Reliability test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Auto change sample Q’ty level (Ex: Normal level 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 Loosen level)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If cannot catch up plan  Can adjust and display reason (Only OQC member can revise)</a:t>
            </a:r>
            <a:endParaRPr lang="en-US" sz="1200" dirty="0"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CB66E-EBB2-4E6F-BF3B-D6F7B19D61CE}"/>
              </a:ext>
            </a:extLst>
          </p:cNvPr>
          <p:cNvSpPr/>
          <p:nvPr/>
        </p:nvSpPr>
        <p:spPr>
          <a:xfrm rot="5400000">
            <a:off x="8786921" y="2772552"/>
            <a:ext cx="162311" cy="47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5BBB9-C766-4CA1-9266-8F83840B3A51}"/>
              </a:ext>
            </a:extLst>
          </p:cNvPr>
          <p:cNvGrpSpPr/>
          <p:nvPr/>
        </p:nvGrpSpPr>
        <p:grpSpPr>
          <a:xfrm>
            <a:off x="6148088" y="1700862"/>
            <a:ext cx="5808211" cy="1075605"/>
            <a:chOff x="6148088" y="1709677"/>
            <a:chExt cx="5808211" cy="12865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C5A3FF-7553-4AD0-A254-7E2DFC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6784" y="1714596"/>
              <a:ext cx="1759565" cy="1280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E7D16-3477-4D22-AE39-0C29F45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6735" y="1709677"/>
              <a:ext cx="1759564" cy="12800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0C1DCD-DDDC-441C-8B19-AFCE4300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088" y="1709743"/>
              <a:ext cx="1960197" cy="1286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5DD62D-5E77-4B1E-8CB1-F0E77D5C12B6}"/>
                </a:ext>
              </a:extLst>
            </p:cNvPr>
            <p:cNvSpPr/>
            <p:nvPr/>
          </p:nvSpPr>
          <p:spPr>
            <a:xfrm>
              <a:off x="6238717" y="2738530"/>
              <a:ext cx="1799494" cy="2304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Q’ty sample Standard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E2B20C-A968-48B1-8C61-3B16BEA09F8B}"/>
                </a:ext>
              </a:extLst>
            </p:cNvPr>
            <p:cNvSpPr/>
            <p:nvPr/>
          </p:nvSpPr>
          <p:spPr>
            <a:xfrm>
              <a:off x="8644661" y="2738529"/>
              <a:ext cx="1117405" cy="240145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DFC150-C348-4AFC-8247-563BE599D02D}"/>
                </a:ext>
              </a:extLst>
            </p:cNvPr>
            <p:cNvSpPr/>
            <p:nvPr/>
          </p:nvSpPr>
          <p:spPr>
            <a:xfrm>
              <a:off x="10562361" y="2738529"/>
              <a:ext cx="952305" cy="2361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Plan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FF29BD-966C-4B34-B13E-8E93D04D59D3}"/>
              </a:ext>
            </a:extLst>
          </p:cNvPr>
          <p:cNvSpPr/>
          <p:nvPr/>
        </p:nvSpPr>
        <p:spPr>
          <a:xfrm>
            <a:off x="11608858" y="37672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OQC DIGITAL SYSTEM</a:t>
            </a:r>
            <a:endParaRPr lang="en-US" b="1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A60D06-56B8-4C35-9475-D9333256514E}"/>
              </a:ext>
            </a:extLst>
          </p:cNvPr>
          <p:cNvSpPr/>
          <p:nvPr/>
        </p:nvSpPr>
        <p:spPr>
          <a:xfrm>
            <a:off x="11608858" y="37671"/>
            <a:ext cx="515046" cy="288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79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8905</TotalTime>
  <Words>2904</Words>
  <Application>Microsoft Office PowerPoint</Application>
  <PresentationFormat>Widescreen</PresentationFormat>
  <Paragraphs>704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MS PGothic</vt:lpstr>
      <vt:lpstr>MS PGothic</vt:lpstr>
      <vt:lpstr>游ゴシック</vt:lpstr>
      <vt:lpstr>Arial</vt:lpstr>
      <vt:lpstr>Arial Unicode MS</vt:lpstr>
      <vt:lpstr>Calibri</vt:lpstr>
      <vt:lpstr>Calibri Light</vt:lpstr>
      <vt:lpstr>Fira Sans Extra Condensed</vt:lpstr>
      <vt:lpstr>Meiryo</vt:lpstr>
      <vt:lpstr>Meiryo UI</vt:lpstr>
      <vt:lpstr>Tahoma</vt:lpstr>
      <vt:lpstr>Times New Roman</vt:lpstr>
      <vt:lpstr>Wingdings</vt:lpstr>
      <vt:lpstr>Office Theme</vt:lpstr>
      <vt:lpstr>ｸﾘｯﾌﾟ</vt:lpstr>
      <vt:lpstr>K</vt:lpstr>
      <vt:lpstr>PowerPoint Presentation</vt:lpstr>
      <vt:lpstr>OQC DIGITAL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ACER</cp:lastModifiedBy>
  <cp:revision>492</cp:revision>
  <cp:lastPrinted>2024-08-05T03:14:42Z</cp:lastPrinted>
  <dcterms:created xsi:type="dcterms:W3CDTF">2021-12-07T10:10:23Z</dcterms:created>
  <dcterms:modified xsi:type="dcterms:W3CDTF">2024-10-06T18:40:50Z</dcterms:modified>
</cp:coreProperties>
</file>